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21"/>
  </p:notesMasterIdLst>
  <p:sldIdLst>
    <p:sldId id="321" r:id="rId3"/>
    <p:sldId id="342" r:id="rId4"/>
    <p:sldId id="340" r:id="rId5"/>
    <p:sldId id="345" r:id="rId6"/>
    <p:sldId id="308" r:id="rId7"/>
    <p:sldId id="309" r:id="rId8"/>
    <p:sldId id="346" r:id="rId9"/>
    <p:sldId id="347" r:id="rId10"/>
    <p:sldId id="360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9" r:id="rId19"/>
    <p:sldId id="363" r:id="rId20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609492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218987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828480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2437973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3047467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3656960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4266453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4875946" algn="l" defTabSz="60949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91FB"/>
    <a:srgbClr val="008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主题样式 2 - 个性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829" autoAdjust="0"/>
  </p:normalViewPr>
  <p:slideViewPr>
    <p:cSldViewPr snapToGrid="0">
      <p:cViewPr varScale="1">
        <p:scale>
          <a:sx n="65" d="100"/>
          <a:sy n="65" d="100"/>
        </p:scale>
        <p:origin x="12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y.zsl\Desktop\CT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6"/>
                </a:gs>
                <a:gs pos="75000">
                  <a:schemeClr val="accent6">
                    <a:lumMod val="60000"/>
                    <a:lumOff val="40000"/>
                  </a:schemeClr>
                </a:gs>
                <a:gs pos="51000">
                  <a:schemeClr val="accent6">
                    <a:alpha val="75000"/>
                  </a:schemeClr>
                </a:gs>
                <a:gs pos="100000">
                  <a:schemeClr val="accent6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5670841581776087E-2"/>
                  <c:y val="-5.854745213742069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1.133176492982336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9.5765147823694244E-17"/>
                  <c:y val="8.693634879231937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Sheet1!$C$14:$E$14</c:f>
              <c:strCache>
                <c:ptCount val="3"/>
                <c:pt idx="0">
                  <c:v>LCBLSTM-CE</c:v>
                </c:pt>
                <c:pt idx="1">
                  <c:v>DFSMN-CE</c:v>
                </c:pt>
                <c:pt idx="2">
                  <c:v>DFSMN-CTC</c:v>
                </c:pt>
              </c:strCache>
            </c:strRef>
          </c:cat>
          <c:val>
            <c:numRef>
              <c:f>Sheet1!$C$15:$E$15</c:f>
              <c:numCache>
                <c:formatCode>General</c:formatCode>
                <c:ptCount val="3"/>
                <c:pt idx="0">
                  <c:v>0.8</c:v>
                </c:pt>
                <c:pt idx="1">
                  <c:v>0.25</c:v>
                </c:pt>
                <c:pt idx="2">
                  <c:v>0.08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154661600"/>
        <c:axId val="154662160"/>
      </c:barChart>
      <c:catAx>
        <c:axId val="15466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62160"/>
        <c:crosses val="autoZero"/>
        <c:auto val="1"/>
        <c:lblAlgn val="ctr"/>
        <c:lblOffset val="100"/>
        <c:noMultiLvlLbl val="0"/>
      </c:catAx>
      <c:valAx>
        <c:axId val="154662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6616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C287B-FE98-4404-B1BF-D15B0306FA86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3E31D2C-2EE6-4EAC-8739-10985DEEF6BF}">
      <dgm:prSet phldrT="[文本]" custT="1"/>
      <dgm:spPr/>
      <dgm:t>
        <a:bodyPr/>
        <a:lstStyle/>
        <a:p>
          <a:r>
            <a:rPr lang="en-US" altLang="zh-CN" sz="4000" dirty="0" smtClean="0"/>
            <a:t>ASR</a:t>
          </a:r>
          <a:endParaRPr lang="zh-CN" altLang="en-US" sz="4000" dirty="0"/>
        </a:p>
      </dgm:t>
    </dgm:pt>
    <dgm:pt modelId="{C4C4C34F-E51F-43D0-B52F-AB752236F9EF}" type="parTrans" cxnId="{76F7A8B4-0676-48C8-B92D-878980C885B9}">
      <dgm:prSet/>
      <dgm:spPr/>
      <dgm:t>
        <a:bodyPr/>
        <a:lstStyle/>
        <a:p>
          <a:endParaRPr lang="zh-CN" altLang="en-US" sz="1800"/>
        </a:p>
      </dgm:t>
    </dgm:pt>
    <dgm:pt modelId="{E0312890-EDF1-479A-8A7B-014B25218C91}" type="sibTrans" cxnId="{76F7A8B4-0676-48C8-B92D-878980C885B9}">
      <dgm:prSet/>
      <dgm:spPr/>
      <dgm:t>
        <a:bodyPr/>
        <a:lstStyle/>
        <a:p>
          <a:endParaRPr lang="zh-CN" altLang="en-US" sz="1800"/>
        </a:p>
      </dgm:t>
    </dgm:pt>
    <dgm:pt modelId="{101758DC-4661-4F58-9799-266EECF37E44}">
      <dgm:prSet phldrT="[文本]" custT="1"/>
      <dgm:spPr/>
      <dgm:t>
        <a:bodyPr/>
        <a:lstStyle/>
        <a:p>
          <a:r>
            <a:rPr lang="en-US" altLang="zh-CN" sz="1600" dirty="0" smtClean="0"/>
            <a:t>framework</a:t>
          </a:r>
          <a:endParaRPr lang="zh-CN" altLang="en-US" sz="1600" dirty="0"/>
        </a:p>
      </dgm:t>
    </dgm:pt>
    <dgm:pt modelId="{4824C7AB-5471-47C7-9534-212A9FE9691B}" type="parTrans" cxnId="{9D3EA92A-BBF5-49CD-8125-4C4221224A4D}">
      <dgm:prSet/>
      <dgm:spPr/>
      <dgm:t>
        <a:bodyPr/>
        <a:lstStyle/>
        <a:p>
          <a:endParaRPr lang="zh-CN" altLang="en-US" sz="1800"/>
        </a:p>
      </dgm:t>
    </dgm:pt>
    <dgm:pt modelId="{B015147E-2E6C-40F7-863A-F98FE0497AB5}" type="sibTrans" cxnId="{9D3EA92A-BBF5-49CD-8125-4C4221224A4D}">
      <dgm:prSet/>
      <dgm:spPr/>
      <dgm:t>
        <a:bodyPr/>
        <a:lstStyle/>
        <a:p>
          <a:endParaRPr lang="zh-CN" altLang="en-US" sz="1800"/>
        </a:p>
      </dgm:t>
    </dgm:pt>
    <dgm:pt modelId="{5D47019F-AF45-48C5-8A3A-014736608657}">
      <dgm:prSet phldrT="[文本]" custT="1"/>
      <dgm:spPr/>
      <dgm:t>
        <a:bodyPr/>
        <a:lstStyle/>
        <a:p>
          <a:r>
            <a:rPr lang="en-US" altLang="zh-CN" sz="1800" dirty="0" smtClean="0"/>
            <a:t>model</a:t>
          </a:r>
          <a:endParaRPr lang="zh-CN" altLang="en-US" sz="2800" dirty="0"/>
        </a:p>
      </dgm:t>
    </dgm:pt>
    <dgm:pt modelId="{8FC410D1-9197-43B2-BF9F-6FC7F6DD7992}" type="parTrans" cxnId="{D8751607-0351-4848-B29D-435DA8781F38}">
      <dgm:prSet/>
      <dgm:spPr/>
      <dgm:t>
        <a:bodyPr/>
        <a:lstStyle/>
        <a:p>
          <a:endParaRPr lang="zh-CN" altLang="en-US" sz="1800"/>
        </a:p>
      </dgm:t>
    </dgm:pt>
    <dgm:pt modelId="{D5A2BED8-5688-47AC-8066-E70A2DF76E54}" type="sibTrans" cxnId="{D8751607-0351-4848-B29D-435DA8781F38}">
      <dgm:prSet/>
      <dgm:spPr/>
      <dgm:t>
        <a:bodyPr/>
        <a:lstStyle/>
        <a:p>
          <a:endParaRPr lang="zh-CN" altLang="en-US" sz="1800"/>
        </a:p>
      </dgm:t>
    </dgm:pt>
    <dgm:pt modelId="{93B1BE03-22BB-46DC-B9B7-FD3A7BAF2334}">
      <dgm:prSet phldrT="[文本]" custT="1"/>
      <dgm:spPr/>
      <dgm:t>
        <a:bodyPr/>
        <a:lstStyle/>
        <a:p>
          <a:r>
            <a:rPr lang="en-US" sz="2000" b="0" i="0" dirty="0" smtClean="0"/>
            <a:t>criterion</a:t>
          </a:r>
          <a:endParaRPr lang="zh-CN" altLang="en-US" sz="2000" dirty="0"/>
        </a:p>
      </dgm:t>
    </dgm:pt>
    <dgm:pt modelId="{80EDA855-7DAF-491E-96F7-C9F43272DDA1}" type="parTrans" cxnId="{4CEB0594-C1B3-43BD-BBD2-5D2F347A2954}">
      <dgm:prSet/>
      <dgm:spPr/>
      <dgm:t>
        <a:bodyPr/>
        <a:lstStyle/>
        <a:p>
          <a:endParaRPr lang="zh-CN" altLang="en-US" sz="1800"/>
        </a:p>
      </dgm:t>
    </dgm:pt>
    <dgm:pt modelId="{4126CE33-6497-4E1D-8EBF-C575CF5377EB}" type="sibTrans" cxnId="{4CEB0594-C1B3-43BD-BBD2-5D2F347A2954}">
      <dgm:prSet/>
      <dgm:spPr/>
      <dgm:t>
        <a:bodyPr/>
        <a:lstStyle/>
        <a:p>
          <a:endParaRPr lang="zh-CN" altLang="en-US" sz="1800"/>
        </a:p>
      </dgm:t>
    </dgm:pt>
    <dgm:pt modelId="{C56DB8AC-0348-4C88-8CEE-EC5F002CBBC9}">
      <dgm:prSet phldrT="[文本]" custT="1"/>
      <dgm:spPr/>
      <dgm:t>
        <a:bodyPr/>
        <a:lstStyle/>
        <a:p>
          <a:r>
            <a:rPr lang="en-US" altLang="zh-CN" sz="1800" dirty="0" smtClean="0"/>
            <a:t>data</a:t>
          </a:r>
          <a:endParaRPr lang="en-US" altLang="zh-CN" sz="2800" dirty="0" smtClean="0"/>
        </a:p>
      </dgm:t>
    </dgm:pt>
    <dgm:pt modelId="{F1F72FAA-EFE9-4CD0-AA69-E8AEBB90DB76}" type="parTrans" cxnId="{BDCD2315-E70B-49E6-A464-E07AA6ABE6CB}">
      <dgm:prSet/>
      <dgm:spPr/>
      <dgm:t>
        <a:bodyPr/>
        <a:lstStyle/>
        <a:p>
          <a:endParaRPr lang="zh-CN" altLang="en-US" sz="1800"/>
        </a:p>
      </dgm:t>
    </dgm:pt>
    <dgm:pt modelId="{4FB7BC78-6780-41B7-941E-9F16A466BD6E}" type="sibTrans" cxnId="{BDCD2315-E70B-49E6-A464-E07AA6ABE6CB}">
      <dgm:prSet/>
      <dgm:spPr/>
      <dgm:t>
        <a:bodyPr/>
        <a:lstStyle/>
        <a:p>
          <a:endParaRPr lang="zh-CN" altLang="en-US" sz="1800"/>
        </a:p>
      </dgm:t>
    </dgm:pt>
    <dgm:pt modelId="{C0CCB392-D02B-4099-888B-4DA50892B4B6}" type="pres">
      <dgm:prSet presAssocID="{801C287B-FE98-4404-B1BF-D15B0306FA8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FB347A5-3FF0-4A64-A30F-03616B3FCE55}" type="pres">
      <dgm:prSet presAssocID="{801C287B-FE98-4404-B1BF-D15B0306FA86}" presName="radial" presStyleCnt="0">
        <dgm:presLayoutVars>
          <dgm:animLvl val="ctr"/>
        </dgm:presLayoutVars>
      </dgm:prSet>
      <dgm:spPr/>
    </dgm:pt>
    <dgm:pt modelId="{3D95B3D5-7BD5-49A4-AF0A-FD8961D0F992}" type="pres">
      <dgm:prSet presAssocID="{D3E31D2C-2EE6-4EAC-8739-10985DEEF6BF}" presName="centerShape" presStyleLbl="vennNode1" presStyleIdx="0" presStyleCnt="5"/>
      <dgm:spPr/>
      <dgm:t>
        <a:bodyPr/>
        <a:lstStyle/>
        <a:p>
          <a:endParaRPr lang="zh-CN" altLang="en-US"/>
        </a:p>
      </dgm:t>
    </dgm:pt>
    <dgm:pt modelId="{28B49264-58C8-453C-8A95-E3C3789F88D3}" type="pres">
      <dgm:prSet presAssocID="{101758DC-4661-4F58-9799-266EECF37E44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EDD270-0CE2-48D4-8833-6C5B0EF1DD40}" type="pres">
      <dgm:prSet presAssocID="{5D47019F-AF45-48C5-8A3A-014736608657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1F22D7-B337-4241-96AC-F67C1D83BAEF}" type="pres">
      <dgm:prSet presAssocID="{93B1BE03-22BB-46DC-B9B7-FD3A7BAF2334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96D5C0-BCBC-42A5-B2E4-F36EAB707A1B}" type="pres">
      <dgm:prSet presAssocID="{C56DB8AC-0348-4C88-8CEE-EC5F002CBBC9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D3EA92A-BBF5-49CD-8125-4C4221224A4D}" srcId="{D3E31D2C-2EE6-4EAC-8739-10985DEEF6BF}" destId="{101758DC-4661-4F58-9799-266EECF37E44}" srcOrd="0" destOrd="0" parTransId="{4824C7AB-5471-47C7-9534-212A9FE9691B}" sibTransId="{B015147E-2E6C-40F7-863A-F98FE0497AB5}"/>
    <dgm:cxn modelId="{992B08E7-F54B-4D52-B98B-98D8224AD958}" type="presOf" srcId="{93B1BE03-22BB-46DC-B9B7-FD3A7BAF2334}" destId="{061F22D7-B337-4241-96AC-F67C1D83BAEF}" srcOrd="0" destOrd="0" presId="urn:microsoft.com/office/officeart/2005/8/layout/radial3"/>
    <dgm:cxn modelId="{4CEB0594-C1B3-43BD-BBD2-5D2F347A2954}" srcId="{D3E31D2C-2EE6-4EAC-8739-10985DEEF6BF}" destId="{93B1BE03-22BB-46DC-B9B7-FD3A7BAF2334}" srcOrd="2" destOrd="0" parTransId="{80EDA855-7DAF-491E-96F7-C9F43272DDA1}" sibTransId="{4126CE33-6497-4E1D-8EBF-C575CF5377EB}"/>
    <dgm:cxn modelId="{D8751607-0351-4848-B29D-435DA8781F38}" srcId="{D3E31D2C-2EE6-4EAC-8739-10985DEEF6BF}" destId="{5D47019F-AF45-48C5-8A3A-014736608657}" srcOrd="1" destOrd="0" parTransId="{8FC410D1-9197-43B2-BF9F-6FC7F6DD7992}" sibTransId="{D5A2BED8-5688-47AC-8066-E70A2DF76E54}"/>
    <dgm:cxn modelId="{7D9E3266-99C4-4FA4-8178-A11B2C820A90}" type="presOf" srcId="{C56DB8AC-0348-4C88-8CEE-EC5F002CBBC9}" destId="{F896D5C0-BCBC-42A5-B2E4-F36EAB707A1B}" srcOrd="0" destOrd="0" presId="urn:microsoft.com/office/officeart/2005/8/layout/radial3"/>
    <dgm:cxn modelId="{8CC851D8-B41A-4C0D-81E7-58E238A315F3}" type="presOf" srcId="{D3E31D2C-2EE6-4EAC-8739-10985DEEF6BF}" destId="{3D95B3D5-7BD5-49A4-AF0A-FD8961D0F992}" srcOrd="0" destOrd="0" presId="urn:microsoft.com/office/officeart/2005/8/layout/radial3"/>
    <dgm:cxn modelId="{76F7A8B4-0676-48C8-B92D-878980C885B9}" srcId="{801C287B-FE98-4404-B1BF-D15B0306FA86}" destId="{D3E31D2C-2EE6-4EAC-8739-10985DEEF6BF}" srcOrd="0" destOrd="0" parTransId="{C4C4C34F-E51F-43D0-B52F-AB752236F9EF}" sibTransId="{E0312890-EDF1-479A-8A7B-014B25218C91}"/>
    <dgm:cxn modelId="{BDCD2315-E70B-49E6-A464-E07AA6ABE6CB}" srcId="{D3E31D2C-2EE6-4EAC-8739-10985DEEF6BF}" destId="{C56DB8AC-0348-4C88-8CEE-EC5F002CBBC9}" srcOrd="3" destOrd="0" parTransId="{F1F72FAA-EFE9-4CD0-AA69-E8AEBB90DB76}" sibTransId="{4FB7BC78-6780-41B7-941E-9F16A466BD6E}"/>
    <dgm:cxn modelId="{3ECD2EB7-281C-4F67-A1EE-F5702D1A91C5}" type="presOf" srcId="{5D47019F-AF45-48C5-8A3A-014736608657}" destId="{06EDD270-0CE2-48D4-8833-6C5B0EF1DD40}" srcOrd="0" destOrd="0" presId="urn:microsoft.com/office/officeart/2005/8/layout/radial3"/>
    <dgm:cxn modelId="{7C1FD8C8-F96B-4486-9FC1-64D0C91125F3}" type="presOf" srcId="{101758DC-4661-4F58-9799-266EECF37E44}" destId="{28B49264-58C8-453C-8A95-E3C3789F88D3}" srcOrd="0" destOrd="0" presId="urn:microsoft.com/office/officeart/2005/8/layout/radial3"/>
    <dgm:cxn modelId="{47831D1F-2199-421F-8A1D-1FBD01835D4C}" type="presOf" srcId="{801C287B-FE98-4404-B1BF-D15B0306FA86}" destId="{C0CCB392-D02B-4099-888B-4DA50892B4B6}" srcOrd="0" destOrd="0" presId="urn:microsoft.com/office/officeart/2005/8/layout/radial3"/>
    <dgm:cxn modelId="{5000446F-8F38-48B3-A8BB-D33613ECA338}" type="presParOf" srcId="{C0CCB392-D02B-4099-888B-4DA50892B4B6}" destId="{EFB347A5-3FF0-4A64-A30F-03616B3FCE55}" srcOrd="0" destOrd="0" presId="urn:microsoft.com/office/officeart/2005/8/layout/radial3"/>
    <dgm:cxn modelId="{C346F6AC-BE94-46B4-98F0-3C9B65B92BD2}" type="presParOf" srcId="{EFB347A5-3FF0-4A64-A30F-03616B3FCE55}" destId="{3D95B3D5-7BD5-49A4-AF0A-FD8961D0F992}" srcOrd="0" destOrd="0" presId="urn:microsoft.com/office/officeart/2005/8/layout/radial3"/>
    <dgm:cxn modelId="{17AE8652-691C-46CC-8971-E2427673FE67}" type="presParOf" srcId="{EFB347A5-3FF0-4A64-A30F-03616B3FCE55}" destId="{28B49264-58C8-453C-8A95-E3C3789F88D3}" srcOrd="1" destOrd="0" presId="urn:microsoft.com/office/officeart/2005/8/layout/radial3"/>
    <dgm:cxn modelId="{78DFBF22-4AEF-437C-93BA-6A5A8DB98590}" type="presParOf" srcId="{EFB347A5-3FF0-4A64-A30F-03616B3FCE55}" destId="{06EDD270-0CE2-48D4-8833-6C5B0EF1DD40}" srcOrd="2" destOrd="0" presId="urn:microsoft.com/office/officeart/2005/8/layout/radial3"/>
    <dgm:cxn modelId="{E60D4376-DF23-48C4-A2B4-B6887C360731}" type="presParOf" srcId="{EFB347A5-3FF0-4A64-A30F-03616B3FCE55}" destId="{061F22D7-B337-4241-96AC-F67C1D83BAEF}" srcOrd="3" destOrd="0" presId="urn:microsoft.com/office/officeart/2005/8/layout/radial3"/>
    <dgm:cxn modelId="{EA99612D-6DE3-4324-94F2-1A27E953874D}" type="presParOf" srcId="{EFB347A5-3FF0-4A64-A30F-03616B3FCE55}" destId="{F896D5C0-BCBC-42A5-B2E4-F36EAB707A1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B71E5-A0F6-416D-B3AB-1A98C7C25C7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91D640F-5358-4760-B757-7DC498036FD7}">
      <dgm:prSet phldrT="[文本]" custT="1"/>
      <dgm:spPr>
        <a:xfrm>
          <a:off x="0" y="28576"/>
          <a:ext cx="2458021" cy="553517"/>
        </a:xfrm>
        <a:prstGeom prst="round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序列</a:t>
          </a:r>
          <a:r>
            <a:rPr lang="en-US" altLang="zh-CN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(Sequence)</a:t>
          </a:r>
          <a:endParaRPr lang="zh-CN" altLang="en-US" sz="1600" b="1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AD2C5D7-6802-492F-A07E-484589829009}" type="parTrans" cxnId="{49309B23-32E5-43C8-8A0A-3B7DE0A004A5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010AA7DC-0A8A-40AB-99E0-A6C1362A7D69}" type="sibTrans" cxnId="{49309B23-32E5-43C8-8A0A-3B7DE0A004A5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0A2A9BA3-A27D-482C-9A67-D5554092582A}">
      <dgm:prSet phldrT="[文本]" custT="1"/>
      <dgm:spPr>
        <a:xfrm>
          <a:off x="0" y="610716"/>
          <a:ext cx="2458021" cy="553517"/>
        </a:xfrm>
        <a:prstGeom prst="roundRect">
          <a:avLst/>
        </a:prstGeom>
        <a:solidFill>
          <a:srgbClr val="FFC000">
            <a:hueOff val="2079139"/>
            <a:satOff val="-9594"/>
            <a:lumOff val="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词</a:t>
          </a:r>
          <a:r>
            <a:rPr lang="en-US" altLang="zh-CN" sz="1600" b="1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(word)</a:t>
          </a:r>
          <a:endParaRPr lang="zh-CN" altLang="en-US" sz="1600" b="1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DD6EB6A-D7FD-453C-A37A-640EBD6FA963}" type="parTrans" cxnId="{412B174E-395B-45D9-A91C-DF5CA58E75BC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FF3654CF-A528-4BA4-A5FB-81A7F622DFC4}" type="sibTrans" cxnId="{412B174E-395B-45D9-A91C-DF5CA58E75BC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5D6E0B25-FA60-466F-B9B0-725B372EE0AD}">
      <dgm:prSet phldrT="[文本]" custT="1"/>
      <dgm:spPr>
        <a:xfrm rot="5400000">
          <a:off x="4421522" y="-1326005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2302783"/>
            <a:satOff val="-12252"/>
            <a:lumOff val="-698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2302783"/>
              <a:satOff val="-12252"/>
              <a:lumOff val="-698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玩具 总动员</a:t>
          </a:r>
        </a:p>
      </dgm:t>
    </dgm:pt>
    <dgm:pt modelId="{C08942BB-9A27-4CD8-A38B-163C74589A3C}" type="parTrans" cxnId="{217D355C-7DE2-4778-AD7C-51AE688FDC7C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A186C80C-8778-4975-B958-BB106ABD4CF1}" type="sibTrans" cxnId="{217D355C-7DE2-4778-AD7C-51AE688FDC7C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5A661013-4502-4B2D-81B7-A200E686B5AB}">
      <dgm:prSet phldrT="[文本]" custT="1"/>
      <dgm:spPr>
        <a:xfrm>
          <a:off x="0" y="1773103"/>
          <a:ext cx="2458021" cy="553517"/>
        </a:xfrm>
        <a:prstGeom prst="roundRect">
          <a:avLst/>
        </a:prstGeom>
        <a:solidFill>
          <a:srgbClr val="FFC000">
            <a:hueOff val="6237415"/>
            <a:satOff val="-28781"/>
            <a:lumOff val="105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音节</a:t>
          </a:r>
          <a:r>
            <a:rPr lang="en-US" altLang="zh-CN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(syllable)</a:t>
          </a:r>
        </a:p>
      </dgm:t>
    </dgm:pt>
    <dgm:pt modelId="{C1EF2BB8-81BC-4554-B35B-EF7CC6B9E4AA}" type="parTrans" cxnId="{B9B667FC-5C63-4E53-A7C2-37407E779654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E404B05F-8F0D-4BED-A76A-C5CA6232D97C}" type="sibTrans" cxnId="{B9B667FC-5C63-4E53-A7C2-37407E779654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83C4D71C-B68E-4E7E-ADAE-FE81FD3B3168}">
      <dgm:prSet phldrT="[文本]" custT="1"/>
      <dgm:spPr>
        <a:xfrm rot="5400000">
          <a:off x="4421522" y="-163619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6908350"/>
            <a:satOff val="-36757"/>
            <a:lumOff val="-2094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6908350"/>
              <a:satOff val="-36757"/>
              <a:lumOff val="-2094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wan2 </a:t>
          </a:r>
          <a:r>
            <a:rPr lang="en-US" altLang="zh-CN" sz="16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ju4 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zong3 dong4 yuan2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50843D-80FB-4521-A3A3-4922E9794EF9}" type="parTrans" cxnId="{05694733-B0BD-46D8-8E8D-DFBC168FA7D4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665E2A51-D432-47EA-B06E-8319848AE2BF}" type="sibTrans" cxnId="{05694733-B0BD-46D8-8E8D-DFBC168FA7D4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0E2A0C1F-A90C-4263-A843-711247739AA3}">
      <dgm:prSet phldrT="[文本]" custT="1"/>
      <dgm:spPr>
        <a:xfrm>
          <a:off x="0" y="2907867"/>
          <a:ext cx="2458021" cy="553517"/>
        </a:xfrm>
        <a:prstGeom prst="roundRect">
          <a:avLst/>
        </a:prstGeom>
        <a:solidFill>
          <a:srgbClr val="FFC000">
            <a:hueOff val="10395692"/>
            <a:satOff val="-47968"/>
            <a:lumOff val="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声韵母</a:t>
          </a:r>
          <a:r>
            <a:rPr lang="en-US" altLang="zh-CN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(IF)</a:t>
          </a:r>
          <a:endParaRPr lang="zh-CN" altLang="en-US" sz="1600" b="1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61427E1-0C57-49B4-A483-02365AC07835}" type="parTrans" cxnId="{E0836BFD-1610-413A-9051-BA0DD29487C9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3AEAB6A4-16B8-48E9-B341-9F79BA6EDD78}" type="sibTrans" cxnId="{E0836BFD-1610-413A-9051-BA0DD29487C9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AB56893D-D61E-4007-BF35-5B46BC8E5543}">
      <dgm:prSet phldrT="[文本]" custT="1"/>
      <dgm:spPr>
        <a:xfrm rot="5400000">
          <a:off x="4421522" y="998767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11513915"/>
            <a:satOff val="-61261"/>
            <a:lumOff val="-349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11513915"/>
              <a:satOff val="-61261"/>
              <a:lumOff val="-349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w an2 j </a:t>
          </a:r>
          <a:r>
            <a:rPr lang="en-US" altLang="zh-CN" sz="16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u4 </a:t>
          </a:r>
          <a:r>
            <a:rPr lang="en-US" altLang="zh-CN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z ong3 d ong4 y uan2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43110A4-32E3-41C4-8520-0F5B98B6A482}" type="parTrans" cxnId="{CEA5DC32-CFCB-4E44-921F-77D7D8C77C8C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528A86BE-77B9-4435-A8ED-90C47254B40D}" type="sibTrans" cxnId="{CEA5DC32-CFCB-4E44-921F-77D7D8C77C8C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A42EC0B2-2C20-4564-AA20-8D3B467C1944}">
      <dgm:prSet phldrT="[文本]" custT="1"/>
      <dgm:spPr>
        <a:xfrm>
          <a:off x="0" y="1191909"/>
          <a:ext cx="2458021" cy="553517"/>
        </a:xfrm>
        <a:prstGeom prst="roundRect">
          <a:avLst/>
        </a:prstGeom>
        <a:solidFill>
          <a:srgbClr val="FFC000">
            <a:hueOff val="4158277"/>
            <a:satOff val="-19187"/>
            <a:lumOff val="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字</a:t>
          </a:r>
          <a:r>
            <a:rPr lang="en-US" altLang="zh-CN" sz="1600" b="1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</a:t>
          </a:r>
          <a:r>
            <a:rPr lang="en-US" altLang="zh-CN" sz="1600" b="1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character)</a:t>
          </a:r>
          <a:endParaRPr lang="zh-CN" altLang="en-US" sz="1600" b="1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B8C5C42-C696-4435-A44B-535DE3A6DACE}" type="parTrans" cxnId="{15D0EE99-0C38-47A6-AA01-0144AF09CC28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9B72C9CA-22F8-493F-BE82-1F3CF802B620}" type="sibTrans" cxnId="{15D0EE99-0C38-47A6-AA01-0144AF09CC28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B38CAC71-9CBD-4E2A-A178-805E120DF6A1}">
      <dgm:prSet phldrT="[文本]" custT="1"/>
      <dgm:spPr>
        <a:xfrm rot="5400000">
          <a:off x="4421522" y="-744812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4605566"/>
            <a:satOff val="-24504"/>
            <a:lumOff val="-1396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4605566"/>
              <a:satOff val="-24504"/>
              <a:lumOff val="-1396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 具 总 </a:t>
          </a:r>
          <a:r>
            <a:rPr lang="zh-CN" altLang="en-US" sz="16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动 </a:t>
          </a:r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员</a:t>
          </a:r>
        </a:p>
      </dgm:t>
    </dgm:pt>
    <dgm:pt modelId="{638E9545-BEAA-441B-BCB5-FCF9CBE2CD6F}" type="parTrans" cxnId="{48957B6E-BEE2-46E6-A0FB-A010D5FE256B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11EAEA92-DF6D-4F4C-9E14-D8C8000E4102}" type="sibTrans" cxnId="{48957B6E-BEE2-46E6-A0FB-A010D5FE256B}">
      <dgm:prSet/>
      <dgm:spPr/>
      <dgm:t>
        <a:bodyPr/>
        <a:lstStyle/>
        <a:p>
          <a:endParaRPr lang="zh-CN" altLang="en-US" sz="1600">
            <a:latin typeface="+mn-ea"/>
            <a:ea typeface="+mn-ea"/>
          </a:endParaRPr>
        </a:p>
      </dgm:t>
    </dgm:pt>
    <dgm:pt modelId="{6A49EAE7-DCAD-423B-89B1-08F3B1F0646B}">
      <dgm:prSet phldrT="[文本]" custT="1"/>
      <dgm:spPr>
        <a:xfrm rot="5400000">
          <a:off x="4421522" y="-1907198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玩具总动员</a:t>
          </a:r>
        </a:p>
      </dgm:t>
    </dgm:pt>
    <dgm:pt modelId="{521080EB-EF78-4737-818E-C78C58FF209C}" type="sibTrans" cxnId="{FF5F3864-730D-4882-AEE2-507CF8A29CD0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A43FCD00-F2C6-4191-BE60-662EAF3083E8}" type="parTrans" cxnId="{FF5F3864-730D-4882-AEE2-507CF8A29CD0}">
      <dgm:prSet/>
      <dgm:spPr/>
      <dgm:t>
        <a:bodyPr/>
        <a:lstStyle/>
        <a:p>
          <a:pPr algn="ctr"/>
          <a:endParaRPr lang="zh-CN" altLang="en-US" sz="1600">
            <a:latin typeface="+mn-ea"/>
            <a:ea typeface="+mn-ea"/>
          </a:endParaRPr>
        </a:p>
      </dgm:t>
    </dgm:pt>
    <dgm:pt modelId="{368BDA42-B633-413B-AE77-9F73620EDCE4}">
      <dgm:prSet phldrT="[文本]" custT="1"/>
      <dgm:spPr>
        <a:xfrm rot="5400000">
          <a:off x="4412672" y="455676"/>
          <a:ext cx="422409" cy="4331711"/>
        </a:xfrm>
        <a:prstGeom prst="round2SameRect">
          <a:avLst/>
        </a:prstGeom>
        <a:solidFill>
          <a:srgbClr val="FFC000">
            <a:tint val="40000"/>
            <a:alpha val="90000"/>
            <a:hueOff val="9211133"/>
            <a:satOff val="-49009"/>
            <a:lumOff val="-2792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9211133"/>
              <a:satOff val="-49009"/>
              <a:lumOff val="-2792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en-US" altLang="zh-CN" sz="16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/s-w-an2 w-an2-j an2-j-u4 …</a:t>
          </a:r>
          <a:endParaRPr lang="zh-CN" altLang="en-US" sz="16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1A80DE-F30A-4E44-9CF4-83A7AB5DECCF}" type="parTrans" cxnId="{7C2D47A7-2B55-4E14-9CB5-E685259F176B}">
      <dgm:prSet/>
      <dgm:spPr/>
      <dgm:t>
        <a:bodyPr/>
        <a:lstStyle/>
        <a:p>
          <a:endParaRPr lang="zh-CN" altLang="en-US"/>
        </a:p>
      </dgm:t>
    </dgm:pt>
    <dgm:pt modelId="{E726F38B-2A82-4D2B-BF07-1127CDD8D27B}" type="sibTrans" cxnId="{7C2D47A7-2B55-4E14-9CB5-E685259F176B}">
      <dgm:prSet/>
      <dgm:spPr/>
      <dgm:t>
        <a:bodyPr/>
        <a:lstStyle/>
        <a:p>
          <a:endParaRPr lang="zh-CN" altLang="en-US"/>
        </a:p>
      </dgm:t>
    </dgm:pt>
    <dgm:pt modelId="{E9CDCFE0-8308-4407-A2B8-F7D22D213911}">
      <dgm:prSet phldrT="[文本]" custT="1"/>
      <dgm:spPr>
        <a:xfrm>
          <a:off x="0" y="2354296"/>
          <a:ext cx="2458021" cy="553517"/>
        </a:xfrm>
        <a:prstGeom prst="roundRect">
          <a:avLst/>
        </a:prstGeom>
        <a:solidFill>
          <a:srgbClr val="FFC000">
            <a:hueOff val="8316554"/>
            <a:satOff val="-38374"/>
            <a:lumOff val="141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/>
          <a:r>
            <a:rPr lang="zh-CN" altLang="en-US" sz="1600" b="1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绑定的声韵母</a:t>
          </a:r>
          <a:r>
            <a:rPr lang="en-US" altLang="zh-CN" sz="1600" b="1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(CD-IF)</a:t>
          </a:r>
          <a:endParaRPr lang="zh-CN" altLang="en-US" sz="1600" b="1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CD2AC57-B702-4CB7-8114-7293684CEE0C}" type="parTrans" cxnId="{8B3D0FF5-BBAD-49EE-A444-17C38391D23A}">
      <dgm:prSet/>
      <dgm:spPr/>
      <dgm:t>
        <a:bodyPr/>
        <a:lstStyle/>
        <a:p>
          <a:endParaRPr lang="zh-CN" altLang="en-US"/>
        </a:p>
      </dgm:t>
    </dgm:pt>
    <dgm:pt modelId="{D99615A0-0767-470C-B01E-63B8EB71CCF1}" type="sibTrans" cxnId="{8B3D0FF5-BBAD-49EE-A444-17C38391D23A}">
      <dgm:prSet/>
      <dgm:spPr/>
      <dgm:t>
        <a:bodyPr/>
        <a:lstStyle/>
        <a:p>
          <a:endParaRPr lang="zh-CN" altLang="en-US"/>
        </a:p>
      </dgm:t>
    </dgm:pt>
    <dgm:pt modelId="{507FDDF7-D53A-44B0-B718-2F0E7B1ADD7E}" type="pres">
      <dgm:prSet presAssocID="{FECB71E5-A0F6-416D-B3AB-1A98C7C25C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8A5AD2-011B-4796-B890-963634A6FAD2}" type="pres">
      <dgm:prSet presAssocID="{391D640F-5358-4760-B757-7DC498036FD7}" presName="linNode" presStyleCnt="0"/>
      <dgm:spPr/>
    </dgm:pt>
    <dgm:pt modelId="{A79B6F99-A621-4F3A-833A-4EDCA1C0B6E4}" type="pres">
      <dgm:prSet presAssocID="{391D640F-5358-4760-B757-7DC498036FD7}" presName="parentText" presStyleLbl="node1" presStyleIdx="0" presStyleCnt="6" custLinFactNeighborY="499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1839B6-029A-44A9-A8F3-1D749FEBD781}" type="pres">
      <dgm:prSet presAssocID="{391D640F-5358-4760-B757-7DC498036FD7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41C255-3995-482C-A028-CFEE2FA0F4EA}" type="pres">
      <dgm:prSet presAssocID="{010AA7DC-0A8A-40AB-99E0-A6C1362A7D69}" presName="sp" presStyleCnt="0"/>
      <dgm:spPr/>
    </dgm:pt>
    <dgm:pt modelId="{9F9B8ADD-3105-4195-97BD-8636CEA56D69}" type="pres">
      <dgm:prSet presAssocID="{0A2A9BA3-A27D-482C-9A67-D5554092582A}" presName="linNode" presStyleCnt="0"/>
      <dgm:spPr/>
    </dgm:pt>
    <dgm:pt modelId="{9A3FCFC0-9FF5-4272-AD96-C76490C11791}" type="pres">
      <dgm:prSet presAssocID="{0A2A9BA3-A27D-482C-9A67-D5554092582A}" presName="parentText" presStyleLbl="node1" presStyleIdx="1" presStyleCnt="6" custLinFactNeighborY="51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550EDF-4772-4927-BA45-ED4B9B8C5431}" type="pres">
      <dgm:prSet presAssocID="{0A2A9BA3-A27D-482C-9A67-D5554092582A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F99106-48EE-4FA4-86CC-060E1E1369E6}" type="pres">
      <dgm:prSet presAssocID="{FF3654CF-A528-4BA4-A5FB-81A7F622DFC4}" presName="sp" presStyleCnt="0"/>
      <dgm:spPr/>
    </dgm:pt>
    <dgm:pt modelId="{E500A9C4-A1FF-4DE2-9B89-FBFAE48986D0}" type="pres">
      <dgm:prSet presAssocID="{A42EC0B2-2C20-4564-AA20-8D3B467C1944}" presName="linNode" presStyleCnt="0"/>
      <dgm:spPr/>
    </dgm:pt>
    <dgm:pt modelId="{731ECAA7-21A8-45C2-A5EE-9073776FF915}" type="pres">
      <dgm:prSet presAssocID="{A42EC0B2-2C20-4564-AA20-8D3B467C1944}" presName="parentText" presStyleLbl="node1" presStyleIdx="2" presStyleCnt="6" custLinFactNeighborY="51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1FFCB0-190B-4AFE-BC90-C1069808C683}" type="pres">
      <dgm:prSet presAssocID="{A42EC0B2-2C20-4564-AA20-8D3B467C1944}" presName="descendantText" presStyleLbl="alignAccFollowNode1" presStyleIdx="2" presStyleCnt="6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A8569D-B1F3-4719-9ED4-C1FA928AC80F}" type="pres">
      <dgm:prSet presAssocID="{9B72C9CA-22F8-493F-BE82-1F3CF802B620}" presName="sp" presStyleCnt="0"/>
      <dgm:spPr/>
    </dgm:pt>
    <dgm:pt modelId="{FF512ED8-172E-4899-BFB4-2586458C0061}" type="pres">
      <dgm:prSet presAssocID="{5A661013-4502-4B2D-81B7-A200E686B5AB}" presName="linNode" presStyleCnt="0"/>
      <dgm:spPr/>
    </dgm:pt>
    <dgm:pt modelId="{17AE982E-356D-446C-860E-F5BC944784A6}" type="pres">
      <dgm:prSet presAssocID="{5A661013-4502-4B2D-81B7-A200E686B5AB}" presName="parentText" presStyleLbl="node1" presStyleIdx="3" presStyleCnt="6" custLinFactNeighborY="51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B0C30A-6E02-41D1-90B7-11FCB7152CE1}" type="pres">
      <dgm:prSet presAssocID="{5A661013-4502-4B2D-81B7-A200E686B5AB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4255C8-65C0-4B34-AF13-91815624EBFA}" type="pres">
      <dgm:prSet presAssocID="{E404B05F-8F0D-4BED-A76A-C5CA6232D97C}" presName="sp" presStyleCnt="0"/>
      <dgm:spPr/>
    </dgm:pt>
    <dgm:pt modelId="{94E45CAC-7A25-481F-8942-C8D3D2C101BB}" type="pres">
      <dgm:prSet presAssocID="{E9CDCFE0-8308-4407-A2B8-F7D22D213911}" presName="linNode" presStyleCnt="0"/>
      <dgm:spPr/>
    </dgm:pt>
    <dgm:pt modelId="{E9054144-3523-4FE2-9A11-0FB2EC39B6AF}" type="pres">
      <dgm:prSet presAssocID="{E9CDCFE0-8308-4407-A2B8-F7D22D213911}" presName="parentText" presStyleLbl="node1" presStyleIdx="4" presStyleCnt="6" custLinFactNeighborY="51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8B5D16-3FDA-44D2-B9CD-39221FC9D122}" type="pres">
      <dgm:prSet presAssocID="{E9CDCFE0-8308-4407-A2B8-F7D22D213911}" presName="descendantText" presStyleLbl="alignAccFollowNode1" presStyleIdx="4" presStyleCnt="6" custScaleX="99128" custScaleY="95392" custLinFactNeighborX="954" custLinFactNeighborY="43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2EC46A-7AF3-400A-BC7C-CFEA9C3A2BC7}" type="pres">
      <dgm:prSet presAssocID="{D99615A0-0767-470C-B01E-63B8EB71CCF1}" presName="sp" presStyleCnt="0"/>
      <dgm:spPr/>
    </dgm:pt>
    <dgm:pt modelId="{1B47BC61-7E2B-4D10-832C-28092295AB44}" type="pres">
      <dgm:prSet presAssocID="{0E2A0C1F-A90C-4263-A843-711247739AA3}" presName="linNode" presStyleCnt="0"/>
      <dgm:spPr/>
    </dgm:pt>
    <dgm:pt modelId="{EB66864F-9726-4906-8869-B4FA10B901A3}" type="pres">
      <dgm:prSet presAssocID="{0E2A0C1F-A90C-4263-A843-711247739AA3}" presName="parentText" presStyleLbl="node1" presStyleIdx="5" presStyleCnt="6" custLinFactNeighborY="516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C9EACF-80DC-4CB5-937D-ECD18E247FE4}" type="pres">
      <dgm:prSet presAssocID="{0E2A0C1F-A90C-4263-A843-711247739AA3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9309B23-32E5-43C8-8A0A-3B7DE0A004A5}" srcId="{FECB71E5-A0F6-416D-B3AB-1A98C7C25C74}" destId="{391D640F-5358-4760-B757-7DC498036FD7}" srcOrd="0" destOrd="0" parTransId="{BAD2C5D7-6802-492F-A07E-484589829009}" sibTransId="{010AA7DC-0A8A-40AB-99E0-A6C1362A7D69}"/>
    <dgm:cxn modelId="{BDC97941-8750-0A4E-B115-276AC6CBB133}" type="presOf" srcId="{A42EC0B2-2C20-4564-AA20-8D3B467C1944}" destId="{731ECAA7-21A8-45C2-A5EE-9073776FF915}" srcOrd="0" destOrd="0" presId="urn:microsoft.com/office/officeart/2005/8/layout/vList5"/>
    <dgm:cxn modelId="{B9FC7A65-2DAB-7347-B990-DA73BC81F00A}" type="presOf" srcId="{83C4D71C-B68E-4E7E-ADAE-FE81FD3B3168}" destId="{BBB0C30A-6E02-41D1-90B7-11FCB7152CE1}" srcOrd="0" destOrd="0" presId="urn:microsoft.com/office/officeart/2005/8/layout/vList5"/>
    <dgm:cxn modelId="{48957B6E-BEE2-46E6-A0FB-A010D5FE256B}" srcId="{A42EC0B2-2C20-4564-AA20-8D3B467C1944}" destId="{B38CAC71-9CBD-4E2A-A178-805E120DF6A1}" srcOrd="0" destOrd="0" parTransId="{638E9545-BEAA-441B-BCB5-FCF9CBE2CD6F}" sibTransId="{11EAEA92-DF6D-4F4C-9E14-D8C8000E4102}"/>
    <dgm:cxn modelId="{CEA5DC32-CFCB-4E44-921F-77D7D8C77C8C}" srcId="{0E2A0C1F-A90C-4263-A843-711247739AA3}" destId="{AB56893D-D61E-4007-BF35-5B46BC8E5543}" srcOrd="0" destOrd="0" parTransId="{843110A4-32E3-41C4-8520-0F5B98B6A482}" sibTransId="{528A86BE-77B9-4435-A8ED-90C47254B40D}"/>
    <dgm:cxn modelId="{05694733-B0BD-46D8-8E8D-DFBC168FA7D4}" srcId="{5A661013-4502-4B2D-81B7-A200E686B5AB}" destId="{83C4D71C-B68E-4E7E-ADAE-FE81FD3B3168}" srcOrd="0" destOrd="0" parTransId="{F550843D-80FB-4521-A3A3-4922E9794EF9}" sibTransId="{665E2A51-D432-47EA-B06E-8319848AE2BF}"/>
    <dgm:cxn modelId="{15D0EE99-0C38-47A6-AA01-0144AF09CC28}" srcId="{FECB71E5-A0F6-416D-B3AB-1A98C7C25C74}" destId="{A42EC0B2-2C20-4564-AA20-8D3B467C1944}" srcOrd="2" destOrd="0" parTransId="{CB8C5C42-C696-4435-A44B-535DE3A6DACE}" sibTransId="{9B72C9CA-22F8-493F-BE82-1F3CF802B620}"/>
    <dgm:cxn modelId="{A089DEF0-D602-DE42-AF36-8C8F316885DF}" type="presOf" srcId="{6A49EAE7-DCAD-423B-89B1-08F3B1F0646B}" destId="{611839B6-029A-44A9-A8F3-1D749FEBD781}" srcOrd="0" destOrd="0" presId="urn:microsoft.com/office/officeart/2005/8/layout/vList5"/>
    <dgm:cxn modelId="{DA69AA84-F93C-C845-AC9B-C407341D1504}" type="presOf" srcId="{391D640F-5358-4760-B757-7DC498036FD7}" destId="{A79B6F99-A621-4F3A-833A-4EDCA1C0B6E4}" srcOrd="0" destOrd="0" presId="urn:microsoft.com/office/officeart/2005/8/layout/vList5"/>
    <dgm:cxn modelId="{88E8EAC3-6CA1-7045-A54E-1D0D1D2F76E9}" type="presOf" srcId="{0E2A0C1F-A90C-4263-A843-711247739AA3}" destId="{EB66864F-9726-4906-8869-B4FA10B901A3}" srcOrd="0" destOrd="0" presId="urn:microsoft.com/office/officeart/2005/8/layout/vList5"/>
    <dgm:cxn modelId="{1E46CB92-A551-1843-9282-B0D66B87FA99}" type="presOf" srcId="{FECB71E5-A0F6-416D-B3AB-1A98C7C25C74}" destId="{507FDDF7-D53A-44B0-B718-2F0E7B1ADD7E}" srcOrd="0" destOrd="0" presId="urn:microsoft.com/office/officeart/2005/8/layout/vList5"/>
    <dgm:cxn modelId="{815A80C5-691F-0742-AFE5-D20646F14828}" type="presOf" srcId="{E9CDCFE0-8308-4407-A2B8-F7D22D213911}" destId="{E9054144-3523-4FE2-9A11-0FB2EC39B6AF}" srcOrd="0" destOrd="0" presId="urn:microsoft.com/office/officeart/2005/8/layout/vList5"/>
    <dgm:cxn modelId="{7C2D47A7-2B55-4E14-9CB5-E685259F176B}" srcId="{E9CDCFE0-8308-4407-A2B8-F7D22D213911}" destId="{368BDA42-B633-413B-AE77-9F73620EDCE4}" srcOrd="0" destOrd="0" parTransId="{891A80DE-F30A-4E44-9CF4-83A7AB5DECCF}" sibTransId="{E726F38B-2A82-4D2B-BF07-1127CDD8D27B}"/>
    <dgm:cxn modelId="{217D355C-7DE2-4778-AD7C-51AE688FDC7C}" srcId="{0A2A9BA3-A27D-482C-9A67-D5554092582A}" destId="{5D6E0B25-FA60-466F-B9B0-725B372EE0AD}" srcOrd="0" destOrd="0" parTransId="{C08942BB-9A27-4CD8-A38B-163C74589A3C}" sibTransId="{A186C80C-8778-4975-B958-BB106ABD4CF1}"/>
    <dgm:cxn modelId="{FF5F3864-730D-4882-AEE2-507CF8A29CD0}" srcId="{391D640F-5358-4760-B757-7DC498036FD7}" destId="{6A49EAE7-DCAD-423B-89B1-08F3B1F0646B}" srcOrd="0" destOrd="0" parTransId="{A43FCD00-F2C6-4191-BE60-662EAF3083E8}" sibTransId="{521080EB-EF78-4737-818E-C78C58FF209C}"/>
    <dgm:cxn modelId="{8B3D0FF5-BBAD-49EE-A444-17C38391D23A}" srcId="{FECB71E5-A0F6-416D-B3AB-1A98C7C25C74}" destId="{E9CDCFE0-8308-4407-A2B8-F7D22D213911}" srcOrd="4" destOrd="0" parTransId="{5CD2AC57-B702-4CB7-8114-7293684CEE0C}" sibTransId="{D99615A0-0767-470C-B01E-63B8EB71CCF1}"/>
    <dgm:cxn modelId="{E8270569-0F8D-3A4E-8447-6C0840621D77}" type="presOf" srcId="{5D6E0B25-FA60-466F-B9B0-725B372EE0AD}" destId="{5A550EDF-4772-4927-BA45-ED4B9B8C5431}" srcOrd="0" destOrd="0" presId="urn:microsoft.com/office/officeart/2005/8/layout/vList5"/>
    <dgm:cxn modelId="{B9B667FC-5C63-4E53-A7C2-37407E779654}" srcId="{FECB71E5-A0F6-416D-B3AB-1A98C7C25C74}" destId="{5A661013-4502-4B2D-81B7-A200E686B5AB}" srcOrd="3" destOrd="0" parTransId="{C1EF2BB8-81BC-4554-B35B-EF7CC6B9E4AA}" sibTransId="{E404B05F-8F0D-4BED-A76A-C5CA6232D97C}"/>
    <dgm:cxn modelId="{9E043A66-FBD0-5D49-88A9-2F5AF431CBD6}" type="presOf" srcId="{368BDA42-B633-413B-AE77-9F73620EDCE4}" destId="{8D8B5D16-3FDA-44D2-B9CD-39221FC9D122}" srcOrd="0" destOrd="0" presId="urn:microsoft.com/office/officeart/2005/8/layout/vList5"/>
    <dgm:cxn modelId="{2DAB0EA6-BA41-AC44-8DC2-0F7CE6B02C31}" type="presOf" srcId="{0A2A9BA3-A27D-482C-9A67-D5554092582A}" destId="{9A3FCFC0-9FF5-4272-AD96-C76490C11791}" srcOrd="0" destOrd="0" presId="urn:microsoft.com/office/officeart/2005/8/layout/vList5"/>
    <dgm:cxn modelId="{54C5B015-0EFA-D148-A4ED-57DC8877EE88}" type="presOf" srcId="{5A661013-4502-4B2D-81B7-A200E686B5AB}" destId="{17AE982E-356D-446C-860E-F5BC944784A6}" srcOrd="0" destOrd="0" presId="urn:microsoft.com/office/officeart/2005/8/layout/vList5"/>
    <dgm:cxn modelId="{AF0BA331-C41F-9242-9F5D-E567C7EAA92D}" type="presOf" srcId="{AB56893D-D61E-4007-BF35-5B46BC8E5543}" destId="{EBC9EACF-80DC-4CB5-937D-ECD18E247FE4}" srcOrd="0" destOrd="0" presId="urn:microsoft.com/office/officeart/2005/8/layout/vList5"/>
    <dgm:cxn modelId="{B4D2EE38-9ED0-464C-A4D2-24E0D9149ECE}" type="presOf" srcId="{B38CAC71-9CBD-4E2A-A178-805E120DF6A1}" destId="{661FFCB0-190B-4AFE-BC90-C1069808C683}" srcOrd="0" destOrd="0" presId="urn:microsoft.com/office/officeart/2005/8/layout/vList5"/>
    <dgm:cxn modelId="{E0836BFD-1610-413A-9051-BA0DD29487C9}" srcId="{FECB71E5-A0F6-416D-B3AB-1A98C7C25C74}" destId="{0E2A0C1F-A90C-4263-A843-711247739AA3}" srcOrd="5" destOrd="0" parTransId="{961427E1-0C57-49B4-A483-02365AC07835}" sibTransId="{3AEAB6A4-16B8-48E9-B341-9F79BA6EDD78}"/>
    <dgm:cxn modelId="{412B174E-395B-45D9-A91C-DF5CA58E75BC}" srcId="{FECB71E5-A0F6-416D-B3AB-1A98C7C25C74}" destId="{0A2A9BA3-A27D-482C-9A67-D5554092582A}" srcOrd="1" destOrd="0" parTransId="{ADD6EB6A-D7FD-453C-A37A-640EBD6FA963}" sibTransId="{FF3654CF-A528-4BA4-A5FB-81A7F622DFC4}"/>
    <dgm:cxn modelId="{172E491E-27CC-9E4D-8F65-85EC38BF0DBB}" type="presParOf" srcId="{507FDDF7-D53A-44B0-B718-2F0E7B1ADD7E}" destId="{808A5AD2-011B-4796-B890-963634A6FAD2}" srcOrd="0" destOrd="0" presId="urn:microsoft.com/office/officeart/2005/8/layout/vList5"/>
    <dgm:cxn modelId="{C2172752-8571-3D4D-9859-D1C6B5ADE7BA}" type="presParOf" srcId="{808A5AD2-011B-4796-B890-963634A6FAD2}" destId="{A79B6F99-A621-4F3A-833A-4EDCA1C0B6E4}" srcOrd="0" destOrd="0" presId="urn:microsoft.com/office/officeart/2005/8/layout/vList5"/>
    <dgm:cxn modelId="{BEC74E12-3522-8448-B315-F9E8E45CEC1D}" type="presParOf" srcId="{808A5AD2-011B-4796-B890-963634A6FAD2}" destId="{611839B6-029A-44A9-A8F3-1D749FEBD781}" srcOrd="1" destOrd="0" presId="urn:microsoft.com/office/officeart/2005/8/layout/vList5"/>
    <dgm:cxn modelId="{7C7EBBB2-8351-7646-9408-3A4400BA2300}" type="presParOf" srcId="{507FDDF7-D53A-44B0-B718-2F0E7B1ADD7E}" destId="{5541C255-3995-482C-A028-CFEE2FA0F4EA}" srcOrd="1" destOrd="0" presId="urn:microsoft.com/office/officeart/2005/8/layout/vList5"/>
    <dgm:cxn modelId="{F52189F3-C578-7445-AA18-A6D90FF14E9F}" type="presParOf" srcId="{507FDDF7-D53A-44B0-B718-2F0E7B1ADD7E}" destId="{9F9B8ADD-3105-4195-97BD-8636CEA56D69}" srcOrd="2" destOrd="0" presId="urn:microsoft.com/office/officeart/2005/8/layout/vList5"/>
    <dgm:cxn modelId="{9F5B50E9-E229-064A-8EF3-2AD6F8AB760A}" type="presParOf" srcId="{9F9B8ADD-3105-4195-97BD-8636CEA56D69}" destId="{9A3FCFC0-9FF5-4272-AD96-C76490C11791}" srcOrd="0" destOrd="0" presId="urn:microsoft.com/office/officeart/2005/8/layout/vList5"/>
    <dgm:cxn modelId="{A91363CC-2961-0D46-B2E4-880CFC4122DC}" type="presParOf" srcId="{9F9B8ADD-3105-4195-97BD-8636CEA56D69}" destId="{5A550EDF-4772-4927-BA45-ED4B9B8C5431}" srcOrd="1" destOrd="0" presId="urn:microsoft.com/office/officeart/2005/8/layout/vList5"/>
    <dgm:cxn modelId="{B00EF3BB-50E7-A243-9457-91BF23158EE8}" type="presParOf" srcId="{507FDDF7-D53A-44B0-B718-2F0E7B1ADD7E}" destId="{A8F99106-48EE-4FA4-86CC-060E1E1369E6}" srcOrd="3" destOrd="0" presId="urn:microsoft.com/office/officeart/2005/8/layout/vList5"/>
    <dgm:cxn modelId="{A457639F-1225-9A4D-9834-7235395A6A98}" type="presParOf" srcId="{507FDDF7-D53A-44B0-B718-2F0E7B1ADD7E}" destId="{E500A9C4-A1FF-4DE2-9B89-FBFAE48986D0}" srcOrd="4" destOrd="0" presId="urn:microsoft.com/office/officeart/2005/8/layout/vList5"/>
    <dgm:cxn modelId="{4E6CEC14-3EC1-454A-BCE1-57096A5AEAAE}" type="presParOf" srcId="{E500A9C4-A1FF-4DE2-9B89-FBFAE48986D0}" destId="{731ECAA7-21A8-45C2-A5EE-9073776FF915}" srcOrd="0" destOrd="0" presId="urn:microsoft.com/office/officeart/2005/8/layout/vList5"/>
    <dgm:cxn modelId="{B52FCE6A-E0D9-C24B-9329-D505DED28740}" type="presParOf" srcId="{E500A9C4-A1FF-4DE2-9B89-FBFAE48986D0}" destId="{661FFCB0-190B-4AFE-BC90-C1069808C683}" srcOrd="1" destOrd="0" presId="urn:microsoft.com/office/officeart/2005/8/layout/vList5"/>
    <dgm:cxn modelId="{C1385086-FA03-8043-94C3-C06A04F3180B}" type="presParOf" srcId="{507FDDF7-D53A-44B0-B718-2F0E7B1ADD7E}" destId="{BCA8569D-B1F3-4719-9ED4-C1FA928AC80F}" srcOrd="5" destOrd="0" presId="urn:microsoft.com/office/officeart/2005/8/layout/vList5"/>
    <dgm:cxn modelId="{1805409C-C59C-7541-8202-5B616C0A412C}" type="presParOf" srcId="{507FDDF7-D53A-44B0-B718-2F0E7B1ADD7E}" destId="{FF512ED8-172E-4899-BFB4-2586458C0061}" srcOrd="6" destOrd="0" presId="urn:microsoft.com/office/officeart/2005/8/layout/vList5"/>
    <dgm:cxn modelId="{1516E1F7-E938-0D4C-A0E1-8834120C65CA}" type="presParOf" srcId="{FF512ED8-172E-4899-BFB4-2586458C0061}" destId="{17AE982E-356D-446C-860E-F5BC944784A6}" srcOrd="0" destOrd="0" presId="urn:microsoft.com/office/officeart/2005/8/layout/vList5"/>
    <dgm:cxn modelId="{FEB14C7F-C379-AB47-BB03-3EF015F2A39F}" type="presParOf" srcId="{FF512ED8-172E-4899-BFB4-2586458C0061}" destId="{BBB0C30A-6E02-41D1-90B7-11FCB7152CE1}" srcOrd="1" destOrd="0" presId="urn:microsoft.com/office/officeart/2005/8/layout/vList5"/>
    <dgm:cxn modelId="{2EAA48D8-D9AE-B24B-9A33-7469A467E47F}" type="presParOf" srcId="{507FDDF7-D53A-44B0-B718-2F0E7B1ADD7E}" destId="{824255C8-65C0-4B34-AF13-91815624EBFA}" srcOrd="7" destOrd="0" presId="urn:microsoft.com/office/officeart/2005/8/layout/vList5"/>
    <dgm:cxn modelId="{84672266-92FD-3848-A184-DD7B6C735DFA}" type="presParOf" srcId="{507FDDF7-D53A-44B0-B718-2F0E7B1ADD7E}" destId="{94E45CAC-7A25-481F-8942-C8D3D2C101BB}" srcOrd="8" destOrd="0" presId="urn:microsoft.com/office/officeart/2005/8/layout/vList5"/>
    <dgm:cxn modelId="{F20A6E3E-2D4A-F84D-B572-DB2F7CD04B07}" type="presParOf" srcId="{94E45CAC-7A25-481F-8942-C8D3D2C101BB}" destId="{E9054144-3523-4FE2-9A11-0FB2EC39B6AF}" srcOrd="0" destOrd="0" presId="urn:microsoft.com/office/officeart/2005/8/layout/vList5"/>
    <dgm:cxn modelId="{CA024719-F376-F64B-A59E-E4154B93D84E}" type="presParOf" srcId="{94E45CAC-7A25-481F-8942-C8D3D2C101BB}" destId="{8D8B5D16-3FDA-44D2-B9CD-39221FC9D122}" srcOrd="1" destOrd="0" presId="urn:microsoft.com/office/officeart/2005/8/layout/vList5"/>
    <dgm:cxn modelId="{C48727D3-4D45-784C-8E96-59F7F9EBD1C6}" type="presParOf" srcId="{507FDDF7-D53A-44B0-B718-2F0E7B1ADD7E}" destId="{092EC46A-7AF3-400A-BC7C-CFEA9C3A2BC7}" srcOrd="9" destOrd="0" presId="urn:microsoft.com/office/officeart/2005/8/layout/vList5"/>
    <dgm:cxn modelId="{55D89185-8ECE-3F4C-816E-AFBEED839761}" type="presParOf" srcId="{507FDDF7-D53A-44B0-B718-2F0E7B1ADD7E}" destId="{1B47BC61-7E2B-4D10-832C-28092295AB44}" srcOrd="10" destOrd="0" presId="urn:microsoft.com/office/officeart/2005/8/layout/vList5"/>
    <dgm:cxn modelId="{A3F63881-84A3-524E-99BF-D1A5A32D7F0B}" type="presParOf" srcId="{1B47BC61-7E2B-4D10-832C-28092295AB44}" destId="{EB66864F-9726-4906-8869-B4FA10B901A3}" srcOrd="0" destOrd="0" presId="urn:microsoft.com/office/officeart/2005/8/layout/vList5"/>
    <dgm:cxn modelId="{95B4A25F-3341-5344-9F81-DD57A8A3FC32}" type="presParOf" srcId="{1B47BC61-7E2B-4D10-832C-28092295AB44}" destId="{EBC9EACF-80DC-4CB5-937D-ECD18E247F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5B3D5-7BD5-49A4-AF0A-FD8961D0F992}">
      <dsp:nvSpPr>
        <dsp:cNvPr id="0" name=""/>
        <dsp:cNvSpPr/>
      </dsp:nvSpPr>
      <dsp:spPr>
        <a:xfrm>
          <a:off x="3772593" y="1266921"/>
          <a:ext cx="3156191" cy="3156191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ASR</a:t>
          </a:r>
          <a:endParaRPr lang="zh-CN" altLang="en-US" sz="4000" kern="1200" dirty="0"/>
        </a:p>
      </dsp:txBody>
      <dsp:txXfrm>
        <a:off x="4234806" y="1729134"/>
        <a:ext cx="2231765" cy="2231765"/>
      </dsp:txXfrm>
    </dsp:sp>
    <dsp:sp modelId="{28B49264-58C8-453C-8A95-E3C3789F88D3}">
      <dsp:nvSpPr>
        <dsp:cNvPr id="0" name=""/>
        <dsp:cNvSpPr/>
      </dsp:nvSpPr>
      <dsp:spPr>
        <a:xfrm>
          <a:off x="4561641" y="563"/>
          <a:ext cx="1578095" cy="1578095"/>
        </a:xfrm>
        <a:prstGeom prst="ellipse">
          <a:avLst/>
        </a:prstGeom>
        <a:solidFill>
          <a:schemeClr val="accent5">
            <a:alpha val="50000"/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framework</a:t>
          </a:r>
          <a:endParaRPr lang="zh-CN" altLang="en-US" sz="1600" kern="1200" dirty="0"/>
        </a:p>
      </dsp:txBody>
      <dsp:txXfrm>
        <a:off x="4792748" y="231670"/>
        <a:ext cx="1115881" cy="1115881"/>
      </dsp:txXfrm>
    </dsp:sp>
    <dsp:sp modelId="{06EDD270-0CE2-48D4-8833-6C5B0EF1DD40}">
      <dsp:nvSpPr>
        <dsp:cNvPr id="0" name=""/>
        <dsp:cNvSpPr/>
      </dsp:nvSpPr>
      <dsp:spPr>
        <a:xfrm>
          <a:off x="6617047" y="2055969"/>
          <a:ext cx="1578095" cy="1578095"/>
        </a:xfrm>
        <a:prstGeom prst="ellipse">
          <a:avLst/>
        </a:prstGeom>
        <a:solidFill>
          <a:schemeClr val="accent5">
            <a:alpha val="50000"/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model</a:t>
          </a:r>
          <a:endParaRPr lang="zh-CN" altLang="en-US" sz="2800" kern="1200" dirty="0"/>
        </a:p>
      </dsp:txBody>
      <dsp:txXfrm>
        <a:off x="6848154" y="2287076"/>
        <a:ext cx="1115881" cy="1115881"/>
      </dsp:txXfrm>
    </dsp:sp>
    <dsp:sp modelId="{061F22D7-B337-4241-96AC-F67C1D83BAEF}">
      <dsp:nvSpPr>
        <dsp:cNvPr id="0" name=""/>
        <dsp:cNvSpPr/>
      </dsp:nvSpPr>
      <dsp:spPr>
        <a:xfrm>
          <a:off x="4561641" y="4111375"/>
          <a:ext cx="1578095" cy="1578095"/>
        </a:xfrm>
        <a:prstGeom prst="ellipse">
          <a:avLst/>
        </a:prstGeom>
        <a:solidFill>
          <a:schemeClr val="accent5">
            <a:alpha val="50000"/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criterion</a:t>
          </a:r>
          <a:endParaRPr lang="zh-CN" altLang="en-US" sz="2000" kern="1200" dirty="0"/>
        </a:p>
      </dsp:txBody>
      <dsp:txXfrm>
        <a:off x="4792748" y="4342482"/>
        <a:ext cx="1115881" cy="1115881"/>
      </dsp:txXfrm>
    </dsp:sp>
    <dsp:sp modelId="{F896D5C0-BCBC-42A5-B2E4-F36EAB707A1B}">
      <dsp:nvSpPr>
        <dsp:cNvPr id="0" name=""/>
        <dsp:cNvSpPr/>
      </dsp:nvSpPr>
      <dsp:spPr>
        <a:xfrm>
          <a:off x="2506235" y="2055969"/>
          <a:ext cx="1578095" cy="1578095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data</a:t>
          </a:r>
          <a:endParaRPr lang="en-US" altLang="zh-CN" sz="2800" kern="1200" dirty="0" smtClean="0"/>
        </a:p>
      </dsp:txBody>
      <dsp:txXfrm>
        <a:off x="2737342" y="2287076"/>
        <a:ext cx="1115881" cy="1115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839B6-029A-44A9-A8F3-1D749FEBD781}">
      <dsp:nvSpPr>
        <dsp:cNvPr id="0" name=""/>
        <dsp:cNvSpPr/>
      </dsp:nvSpPr>
      <dsp:spPr>
        <a:xfrm rot="5400000">
          <a:off x="4421522" y="-1907198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玩具总动员</a:t>
          </a:r>
        </a:p>
      </dsp:txBody>
      <dsp:txXfrm rot="-5400000">
        <a:off x="2458021" y="77919"/>
        <a:ext cx="4348200" cy="399581"/>
      </dsp:txXfrm>
    </dsp:sp>
    <dsp:sp modelId="{A79B6F99-A621-4F3A-833A-4EDCA1C0B6E4}">
      <dsp:nvSpPr>
        <dsp:cNvPr id="0" name=""/>
        <dsp:cNvSpPr/>
      </dsp:nvSpPr>
      <dsp:spPr>
        <a:xfrm>
          <a:off x="0" y="28576"/>
          <a:ext cx="2458021" cy="553517"/>
        </a:xfrm>
        <a:prstGeom prst="roundRect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序列</a:t>
          </a:r>
          <a:r>
            <a:rPr lang="en-US" altLang="zh-CN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(Sequence)</a:t>
          </a:r>
          <a:endParaRPr lang="zh-CN" altLang="en-US" sz="1600" b="1" kern="1200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20" y="55596"/>
        <a:ext cx="2403981" cy="499477"/>
      </dsp:txXfrm>
    </dsp:sp>
    <dsp:sp modelId="{5A550EDF-4772-4927-BA45-ED4B9B8C5431}">
      <dsp:nvSpPr>
        <dsp:cNvPr id="0" name=""/>
        <dsp:cNvSpPr/>
      </dsp:nvSpPr>
      <dsp:spPr>
        <a:xfrm rot="5400000">
          <a:off x="4421522" y="-1326005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2302783"/>
            <a:satOff val="-12252"/>
            <a:lumOff val="-698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2302783"/>
              <a:satOff val="-12252"/>
              <a:lumOff val="-698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玩具 总动员</a:t>
          </a:r>
        </a:p>
      </dsp:txBody>
      <dsp:txXfrm rot="-5400000">
        <a:off x="2458021" y="659112"/>
        <a:ext cx="4348200" cy="399581"/>
      </dsp:txXfrm>
    </dsp:sp>
    <dsp:sp modelId="{9A3FCFC0-9FF5-4272-AD96-C76490C11791}">
      <dsp:nvSpPr>
        <dsp:cNvPr id="0" name=""/>
        <dsp:cNvSpPr/>
      </dsp:nvSpPr>
      <dsp:spPr>
        <a:xfrm>
          <a:off x="0" y="610716"/>
          <a:ext cx="2458021" cy="553517"/>
        </a:xfrm>
        <a:prstGeom prst="roundRect">
          <a:avLst/>
        </a:prstGeom>
        <a:solidFill>
          <a:srgbClr val="FFC000">
            <a:hueOff val="2079139"/>
            <a:satOff val="-9594"/>
            <a:lumOff val="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词</a:t>
          </a:r>
          <a:r>
            <a:rPr lang="en-US" altLang="zh-CN" sz="1600" b="1" kern="120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(word)</a:t>
          </a:r>
          <a:endParaRPr lang="zh-CN" altLang="en-US" sz="1600" b="1" kern="120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20" y="637736"/>
        <a:ext cx="2403981" cy="499477"/>
      </dsp:txXfrm>
    </dsp:sp>
    <dsp:sp modelId="{661FFCB0-190B-4AFE-BC90-C1069808C683}">
      <dsp:nvSpPr>
        <dsp:cNvPr id="0" name=""/>
        <dsp:cNvSpPr/>
      </dsp:nvSpPr>
      <dsp:spPr>
        <a:xfrm rot="5400000">
          <a:off x="4421522" y="-744812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4605566"/>
            <a:satOff val="-24504"/>
            <a:lumOff val="-1396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4605566"/>
              <a:satOff val="-24504"/>
              <a:lumOff val="-139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玩 具 总 </a:t>
          </a:r>
          <a:r>
            <a:rPr lang="zh-CN" altLang="en-US" sz="16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动 </a:t>
          </a:r>
          <a:r>
            <a:rPr lang="zh-CN" alt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员</a:t>
          </a:r>
        </a:p>
      </dsp:txBody>
      <dsp:txXfrm rot="-5400000">
        <a:off x="2458021" y="1240305"/>
        <a:ext cx="4348200" cy="399581"/>
      </dsp:txXfrm>
    </dsp:sp>
    <dsp:sp modelId="{731ECAA7-21A8-45C2-A5EE-9073776FF915}">
      <dsp:nvSpPr>
        <dsp:cNvPr id="0" name=""/>
        <dsp:cNvSpPr/>
      </dsp:nvSpPr>
      <dsp:spPr>
        <a:xfrm>
          <a:off x="0" y="1191909"/>
          <a:ext cx="2458021" cy="553517"/>
        </a:xfrm>
        <a:prstGeom prst="roundRect">
          <a:avLst/>
        </a:prstGeom>
        <a:solidFill>
          <a:srgbClr val="FFC000">
            <a:hueOff val="4158277"/>
            <a:satOff val="-19187"/>
            <a:lumOff val="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字</a:t>
          </a:r>
          <a:r>
            <a:rPr lang="en-US" altLang="zh-CN" sz="1600" b="1" kern="1200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</a:t>
          </a:r>
          <a:r>
            <a:rPr lang="en-US" altLang="zh-CN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character)</a:t>
          </a:r>
          <a:endParaRPr lang="zh-CN" altLang="en-US" sz="1600" b="1" kern="1200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20" y="1218929"/>
        <a:ext cx="2403981" cy="499477"/>
      </dsp:txXfrm>
    </dsp:sp>
    <dsp:sp modelId="{BBB0C30A-6E02-41D1-90B7-11FCB7152CE1}">
      <dsp:nvSpPr>
        <dsp:cNvPr id="0" name=""/>
        <dsp:cNvSpPr/>
      </dsp:nvSpPr>
      <dsp:spPr>
        <a:xfrm rot="5400000">
          <a:off x="4421522" y="-163619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6908350"/>
            <a:satOff val="-36757"/>
            <a:lumOff val="-2094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6908350"/>
              <a:satOff val="-36757"/>
              <a:lumOff val="-209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wan2 </a:t>
          </a:r>
          <a:r>
            <a:rPr lang="en-US" altLang="zh-CN" sz="16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ju4 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zong3 dong4 yuan2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58021" y="1821498"/>
        <a:ext cx="4348200" cy="399581"/>
      </dsp:txXfrm>
    </dsp:sp>
    <dsp:sp modelId="{17AE982E-356D-446C-860E-F5BC944784A6}">
      <dsp:nvSpPr>
        <dsp:cNvPr id="0" name=""/>
        <dsp:cNvSpPr/>
      </dsp:nvSpPr>
      <dsp:spPr>
        <a:xfrm>
          <a:off x="0" y="1773103"/>
          <a:ext cx="2458021" cy="553517"/>
        </a:xfrm>
        <a:prstGeom prst="roundRect">
          <a:avLst/>
        </a:prstGeom>
        <a:solidFill>
          <a:srgbClr val="FFC000">
            <a:hueOff val="6237415"/>
            <a:satOff val="-28781"/>
            <a:lumOff val="105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音节</a:t>
          </a:r>
          <a:r>
            <a:rPr lang="en-US" altLang="zh-CN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(syllable)</a:t>
          </a:r>
        </a:p>
      </dsp:txBody>
      <dsp:txXfrm>
        <a:off x="27020" y="1800123"/>
        <a:ext cx="2403981" cy="499477"/>
      </dsp:txXfrm>
    </dsp:sp>
    <dsp:sp modelId="{8D8B5D16-3FDA-44D2-B9CD-39221FC9D122}">
      <dsp:nvSpPr>
        <dsp:cNvPr id="0" name=""/>
        <dsp:cNvSpPr/>
      </dsp:nvSpPr>
      <dsp:spPr>
        <a:xfrm rot="5400000">
          <a:off x="4436122" y="455676"/>
          <a:ext cx="422409" cy="4331711"/>
        </a:xfrm>
        <a:prstGeom prst="round2SameRect">
          <a:avLst/>
        </a:prstGeom>
        <a:solidFill>
          <a:srgbClr val="FFC000">
            <a:tint val="40000"/>
            <a:alpha val="90000"/>
            <a:hueOff val="9211133"/>
            <a:satOff val="-49009"/>
            <a:lumOff val="-2792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9211133"/>
              <a:satOff val="-49009"/>
              <a:lumOff val="-279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/s-w-an2 w-an2-j an2-j-u4 …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81471" y="2430947"/>
        <a:ext cx="4311091" cy="381169"/>
      </dsp:txXfrm>
    </dsp:sp>
    <dsp:sp modelId="{E9054144-3523-4FE2-9A11-0FB2EC39B6AF}">
      <dsp:nvSpPr>
        <dsp:cNvPr id="0" name=""/>
        <dsp:cNvSpPr/>
      </dsp:nvSpPr>
      <dsp:spPr>
        <a:xfrm>
          <a:off x="0" y="2354296"/>
          <a:ext cx="2458021" cy="553517"/>
        </a:xfrm>
        <a:prstGeom prst="roundRect">
          <a:avLst/>
        </a:prstGeom>
        <a:solidFill>
          <a:srgbClr val="FFC000">
            <a:hueOff val="8316554"/>
            <a:satOff val="-38374"/>
            <a:lumOff val="141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绑定的声韵母</a:t>
          </a:r>
          <a:r>
            <a:rPr lang="en-US" altLang="zh-CN" sz="1600" b="1" kern="1200" dirty="0" smtClean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(CD-IF)</a:t>
          </a:r>
          <a:endParaRPr lang="zh-CN" altLang="en-US" sz="1600" b="1" kern="1200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20" y="2381316"/>
        <a:ext cx="2403981" cy="499477"/>
      </dsp:txXfrm>
    </dsp:sp>
    <dsp:sp modelId="{EBC9EACF-80DC-4CB5-937D-ECD18E247FE4}">
      <dsp:nvSpPr>
        <dsp:cNvPr id="0" name=""/>
        <dsp:cNvSpPr/>
      </dsp:nvSpPr>
      <dsp:spPr>
        <a:xfrm rot="5400000">
          <a:off x="4421522" y="998767"/>
          <a:ext cx="442813" cy="4369816"/>
        </a:xfrm>
        <a:prstGeom prst="round2SameRect">
          <a:avLst/>
        </a:prstGeom>
        <a:solidFill>
          <a:srgbClr val="FFC000">
            <a:tint val="40000"/>
            <a:alpha val="90000"/>
            <a:hueOff val="11513915"/>
            <a:satOff val="-61261"/>
            <a:lumOff val="-349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11513915"/>
              <a:satOff val="-61261"/>
              <a:lumOff val="-349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w an2 j </a:t>
          </a:r>
          <a:r>
            <a:rPr lang="en-US" altLang="zh-CN" sz="16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u4 </a:t>
          </a:r>
          <a:r>
            <a:rPr lang="en-US" altLang="zh-C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Microsoft YaHei" charset="-122"/>
              <a:ea typeface="Microsoft YaHei" charset="-122"/>
              <a:cs typeface="Microsoft YaHei" charset="-122"/>
            </a:rPr>
            <a:t>z ong3 d ong4 y uan2</a:t>
          </a:r>
          <a:endParaRPr lang="zh-CN" alt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2458021" y="2983884"/>
        <a:ext cx="4348200" cy="399581"/>
      </dsp:txXfrm>
    </dsp:sp>
    <dsp:sp modelId="{EB66864F-9726-4906-8869-B4FA10B901A3}">
      <dsp:nvSpPr>
        <dsp:cNvPr id="0" name=""/>
        <dsp:cNvSpPr/>
      </dsp:nvSpPr>
      <dsp:spPr>
        <a:xfrm>
          <a:off x="0" y="2907867"/>
          <a:ext cx="2458021" cy="553517"/>
        </a:xfrm>
        <a:prstGeom prst="roundRect">
          <a:avLst/>
        </a:prstGeom>
        <a:solidFill>
          <a:srgbClr val="FFC000">
            <a:hueOff val="10395692"/>
            <a:satOff val="-47968"/>
            <a:lumOff val="176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声韵母</a:t>
          </a:r>
          <a:r>
            <a:rPr lang="en-US" altLang="zh-CN" sz="1600" b="1" kern="1200" dirty="0">
              <a:solidFill>
                <a:sysClr val="window" lastClr="FFFFFF"/>
              </a:solidFill>
              <a:latin typeface="Microsoft YaHei" charset="-122"/>
              <a:ea typeface="Microsoft YaHei" charset="-122"/>
              <a:cs typeface="Microsoft YaHei" charset="-122"/>
            </a:rPr>
            <a:t>(IF)</a:t>
          </a:r>
          <a:endParaRPr lang="zh-CN" altLang="en-US" sz="1600" b="1" kern="1200" dirty="0">
            <a:solidFill>
              <a:sysClr val="window" lastClr="FFFFFF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7020" y="2934887"/>
        <a:ext cx="2403981" cy="499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7255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09492" latinLnBrk="0">
      <a:defRPr sz="1200">
        <a:latin typeface="+mj-lt"/>
        <a:ea typeface="+mj-ea"/>
        <a:cs typeface="+mj-cs"/>
        <a:sym typeface="Calibri"/>
      </a:defRPr>
    </a:lvl1pPr>
    <a:lvl2pPr indent="228600" defTabSz="609492" latinLnBrk="0">
      <a:defRPr sz="1200">
        <a:latin typeface="+mj-lt"/>
        <a:ea typeface="+mj-ea"/>
        <a:cs typeface="+mj-cs"/>
        <a:sym typeface="Calibri"/>
      </a:defRPr>
    </a:lvl2pPr>
    <a:lvl3pPr indent="457200" defTabSz="609492" latinLnBrk="0">
      <a:defRPr sz="1200">
        <a:latin typeface="+mj-lt"/>
        <a:ea typeface="+mj-ea"/>
        <a:cs typeface="+mj-cs"/>
        <a:sym typeface="Calibri"/>
      </a:defRPr>
    </a:lvl3pPr>
    <a:lvl4pPr indent="685800" defTabSz="609492" latinLnBrk="0">
      <a:defRPr sz="1200">
        <a:latin typeface="+mj-lt"/>
        <a:ea typeface="+mj-ea"/>
        <a:cs typeface="+mj-cs"/>
        <a:sym typeface="Calibri"/>
      </a:defRPr>
    </a:lvl4pPr>
    <a:lvl5pPr indent="914400" defTabSz="609492" latinLnBrk="0">
      <a:defRPr sz="1200">
        <a:latin typeface="+mj-lt"/>
        <a:ea typeface="+mj-ea"/>
        <a:cs typeface="+mj-cs"/>
        <a:sym typeface="Calibri"/>
      </a:defRPr>
    </a:lvl5pPr>
    <a:lvl6pPr indent="1143000" defTabSz="609492" latinLnBrk="0">
      <a:defRPr sz="1200">
        <a:latin typeface="+mj-lt"/>
        <a:ea typeface="+mj-ea"/>
        <a:cs typeface="+mj-cs"/>
        <a:sym typeface="Calibri"/>
      </a:defRPr>
    </a:lvl6pPr>
    <a:lvl7pPr indent="1371600" defTabSz="609492" latinLnBrk="0">
      <a:defRPr sz="1200">
        <a:latin typeface="+mj-lt"/>
        <a:ea typeface="+mj-ea"/>
        <a:cs typeface="+mj-cs"/>
        <a:sym typeface="Calibri"/>
      </a:defRPr>
    </a:lvl7pPr>
    <a:lvl8pPr indent="1600200" defTabSz="609492" latinLnBrk="0">
      <a:defRPr sz="1200">
        <a:latin typeface="+mj-lt"/>
        <a:ea typeface="+mj-ea"/>
        <a:cs typeface="+mj-cs"/>
        <a:sym typeface="Calibri"/>
      </a:defRPr>
    </a:lvl8pPr>
    <a:lvl9pPr indent="1828800" defTabSz="609492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4A786B-17A0-4856-ADF7-B2336ABCEA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63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4A786B-17A0-4856-ADF7-B2336ABCEA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32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52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B4A786B-17A0-4856-ADF7-B2336ABCEA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00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53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31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"/>
            <a:ext cx="12179301" cy="988648"/>
          </a:xfrm>
          <a:prstGeom prst="rect">
            <a:avLst/>
          </a:prstGeom>
          <a:pattFill prst="pct5">
            <a:fgClr>
              <a:srgbClr val="525252"/>
            </a:fgClr>
            <a:bgClr>
              <a:srgbClr val="434343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79" tIns="45290" rIns="90579" bIns="45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31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9997" y="220453"/>
            <a:ext cx="8849989" cy="711171"/>
          </a:xfrm>
        </p:spPr>
        <p:txBody>
          <a:bodyPr>
            <a:normAutofit/>
          </a:bodyPr>
          <a:lstStyle>
            <a:lvl1pPr algn="l">
              <a:defRPr sz="3596" b="1" baseline="0">
                <a:solidFill>
                  <a:srgbClr val="FF670D"/>
                </a:solidFill>
                <a:latin typeface="+mj-lt"/>
                <a:ea typeface="微软雅黑" panose="020B0503020204020204" pitchFamily="34" charset="-122"/>
                <a:cs typeface="Hiragino Sans GB W3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9995" y="1246423"/>
            <a:ext cx="11108985" cy="5208945"/>
          </a:xfrm>
        </p:spPr>
        <p:txBody>
          <a:bodyPr/>
          <a:lstStyle>
            <a:lvl1pPr marL="0" indent="-471011">
              <a:spcBef>
                <a:spcPts val="1390"/>
              </a:spcBef>
              <a:spcAft>
                <a:spcPts val="0"/>
              </a:spcAft>
              <a:buSzPct val="158000"/>
              <a:buFontTx/>
              <a:buBlip>
                <a:blip r:embed="rId2"/>
              </a:buBlip>
              <a:defRPr sz="2530" b="1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Hiragino Sans GB W3"/>
              </a:defRPr>
            </a:lvl1pPr>
            <a:lvl2pPr>
              <a:spcBef>
                <a:spcPts val="894"/>
              </a:spcBef>
              <a:defRPr sz="2131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2pPr>
            <a:lvl3pPr>
              <a:spcBef>
                <a:spcPts val="595"/>
              </a:spcBef>
              <a:defRPr sz="1998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3pPr>
            <a:lvl4pPr>
              <a:defRPr sz="1598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4pPr>
            <a:lvl5pPr>
              <a:defRPr sz="1332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0004" y="6594795"/>
            <a:ext cx="4390210" cy="2632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1569" y="6587964"/>
            <a:ext cx="271867" cy="276871"/>
          </a:xfrm>
        </p:spPr>
        <p:txBody>
          <a:bodyPr/>
          <a:lstStyle>
            <a:lvl1pPr>
              <a:defRPr sz="1199">
                <a:solidFill>
                  <a:srgbClr val="438C9F"/>
                </a:solidFill>
                <a:latin typeface="Myriad Pro"/>
                <a:cs typeface="Myriad Pro"/>
              </a:defRPr>
            </a:lvl1pPr>
          </a:lstStyle>
          <a:p>
            <a:fld id="{C5A69E92-1113-EC4F-BA1F-65E687C424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957853" y="2"/>
            <a:ext cx="4221449" cy="9929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9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79" tIns="45290" rIns="90579" bIns="45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31" dirty="0"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27086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7327" y="6356351"/>
            <a:ext cx="2740343" cy="365125"/>
          </a:xfrm>
          <a:prstGeom prst="rect">
            <a:avLst/>
          </a:prstGeom>
        </p:spPr>
        <p:txBody>
          <a:bodyPr/>
          <a:lstStyle/>
          <a:p>
            <a:fld id="{3B2DD63A-B972-4966-B3FC-9E6A07642253}" type="datetime1">
              <a:rPr lang="zh-CN" altLang="en-US" smtClean="0"/>
              <a:t>2019/11/21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4393" y="6356351"/>
            <a:ext cx="411051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3426" y="6217851"/>
            <a:ext cx="275073" cy="276999"/>
          </a:xfrm>
        </p:spPr>
        <p:txBody>
          <a:bodyPr/>
          <a:lstStyle/>
          <a:p>
            <a:fld id="{573A537D-E70D-4598-A83D-263841582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9263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66712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"/>
            <a:ext cx="12179301" cy="988648"/>
          </a:xfrm>
          <a:prstGeom prst="rect">
            <a:avLst/>
          </a:prstGeom>
          <a:pattFill prst="pct5">
            <a:fgClr>
              <a:srgbClr val="525252"/>
            </a:fgClr>
            <a:bgClr>
              <a:srgbClr val="434343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79" tIns="45290" rIns="90579" bIns="45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31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9997" y="220453"/>
            <a:ext cx="8849989" cy="711171"/>
          </a:xfrm>
        </p:spPr>
        <p:txBody>
          <a:bodyPr>
            <a:normAutofit/>
          </a:bodyPr>
          <a:lstStyle>
            <a:lvl1pPr algn="l">
              <a:defRPr sz="3596" b="1" baseline="0">
                <a:solidFill>
                  <a:srgbClr val="FF670D"/>
                </a:solidFill>
                <a:latin typeface="+mj-lt"/>
                <a:ea typeface="微软雅黑" panose="020B0503020204020204" pitchFamily="34" charset="-122"/>
                <a:cs typeface="Hiragino Sans GB W3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9995" y="1246423"/>
            <a:ext cx="11108985" cy="5208945"/>
          </a:xfrm>
        </p:spPr>
        <p:txBody>
          <a:bodyPr/>
          <a:lstStyle>
            <a:lvl1pPr marL="0" indent="-471011">
              <a:spcBef>
                <a:spcPts val="1390"/>
              </a:spcBef>
              <a:spcAft>
                <a:spcPts val="0"/>
              </a:spcAft>
              <a:buSzPct val="158000"/>
              <a:buFontTx/>
              <a:buBlip>
                <a:blip r:embed="rId2"/>
              </a:buBlip>
              <a:defRPr sz="2530" b="1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Hiragino Sans GB W3"/>
              </a:defRPr>
            </a:lvl1pPr>
            <a:lvl2pPr>
              <a:spcBef>
                <a:spcPts val="894"/>
              </a:spcBef>
              <a:defRPr sz="2131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2pPr>
            <a:lvl3pPr>
              <a:spcBef>
                <a:spcPts val="595"/>
              </a:spcBef>
              <a:defRPr sz="1998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3pPr>
            <a:lvl4pPr>
              <a:defRPr sz="1598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4pPr>
            <a:lvl5pPr>
              <a:defRPr sz="1332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0004" y="6594795"/>
            <a:ext cx="4390210" cy="2632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1569" y="6587964"/>
            <a:ext cx="271867" cy="276871"/>
          </a:xfrm>
        </p:spPr>
        <p:txBody>
          <a:bodyPr/>
          <a:lstStyle>
            <a:lvl1pPr>
              <a:defRPr sz="1199">
                <a:solidFill>
                  <a:srgbClr val="438C9F"/>
                </a:solidFill>
                <a:latin typeface="Myriad Pro"/>
                <a:cs typeface="Myriad Pro"/>
              </a:defRPr>
            </a:lvl1pPr>
          </a:lstStyle>
          <a:p>
            <a:fld id="{C5A69E92-1113-EC4F-BA1F-65E687C424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957853" y="2"/>
            <a:ext cx="4221449" cy="9929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9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579" tIns="45290" rIns="90579" bIns="45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31" dirty="0">
              <a:solidFill>
                <a:srgbClr val="FFFFFF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158492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7327" y="6356351"/>
            <a:ext cx="2740343" cy="365125"/>
          </a:xfrm>
          <a:prstGeom prst="rect">
            <a:avLst/>
          </a:prstGeom>
        </p:spPr>
        <p:txBody>
          <a:bodyPr/>
          <a:lstStyle/>
          <a:p>
            <a:fld id="{3B2DD63A-B972-4966-B3FC-9E6A07642253}" type="datetime1">
              <a:rPr lang="zh-CN" altLang="en-US" smtClean="0"/>
              <a:pPr/>
              <a:t>2019/11/21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4393" y="6356351"/>
            <a:ext cx="411051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3426" y="6217851"/>
            <a:ext cx="275073" cy="276999"/>
          </a:xfrm>
        </p:spPr>
        <p:txBody>
          <a:bodyPr/>
          <a:lstStyle/>
          <a:p>
            <a:fld id="{573A537D-E70D-4598-A83D-263841582D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8965" y="410307"/>
            <a:ext cx="10961370" cy="70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ransition spd="med"/>
  <p:hf sldNum="0" hdr="0" ftr="0" dt="0"/>
  <p:txStyles>
    <p:titleStyle>
      <a:lvl1pPr marL="0" marR="0" indent="0" algn="l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1pPr>
      <a:lvl2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57120" marR="0" indent="-457120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1pPr>
      <a:lvl2pPr marL="1052199" marR="0" indent="-442705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2pPr>
      <a:lvl3pPr marL="1628489" marR="0" indent="-409503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3pPr>
      <a:lvl4pPr marL="2313817" marR="0" indent="-485338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4pPr>
      <a:lvl5pPr marL="2923310" marR="0" indent="-485338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5pPr>
      <a:lvl6pPr marL="3532803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4142297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4751790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5361283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2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87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8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73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67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6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53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46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8965" y="410307"/>
            <a:ext cx="10961370" cy="70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24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 spd="med"/>
  <p:hf sldNum="0" hdr="0" ftr="0" dt="0"/>
  <p:txStyles>
    <p:titleStyle>
      <a:lvl1pPr marL="0" marR="0" indent="0" algn="l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1pPr>
      <a:lvl2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457120" marR="0" indent="-457120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1pPr>
      <a:lvl2pPr marL="1052199" marR="0" indent="-442705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2pPr>
      <a:lvl3pPr marL="1628489" marR="0" indent="-409503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3pPr>
      <a:lvl4pPr marL="2313817" marR="0" indent="-485338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4pPr>
      <a:lvl5pPr marL="2923310" marR="0" indent="-485338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5pPr>
      <a:lvl6pPr marL="3532803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4142297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4751790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5361283" marR="0" indent="-485337" algn="l" defTabSz="609492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09492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218987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82848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437973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047467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656960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266453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875946" algn="r" defTabSz="60949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ctr">
              <a:lnSpc>
                <a:spcPct val="150000"/>
              </a:lnSpc>
              <a:buNone/>
            </a:pPr>
            <a:endParaRPr lang="en-US" altLang="zh-CN" sz="5395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en-US" altLang="zh-CN" sz="2800" dirty="0" smtClean="0">
                <a:latin typeface="微软雅黑" panose="020B0503020204020204" pitchFamily="34" charset="-122"/>
              </a:rPr>
              <a:t>Towards Language-Universal Mandarin-English Speech Recognition Using DFSMN-CTC-sMBR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1998" b="0" dirty="0" smtClean="0">
                <a:latin typeface="微软雅黑" panose="020B0503020204020204" pitchFamily="34" charset="-122"/>
              </a:rPr>
              <a:t>张仕良</a:t>
            </a:r>
            <a:endParaRPr lang="en-US" altLang="zh-CN" sz="1998" b="0" dirty="0" smtClean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zh-CN" altLang="en-US" sz="1998" b="0" dirty="0" smtClean="0">
                <a:latin typeface="微软雅黑" panose="020B0503020204020204" pitchFamily="34" charset="-122"/>
              </a:rPr>
              <a:t>阿里巴巴</a:t>
            </a:r>
            <a:r>
              <a:rPr lang="en-US" altLang="zh-CN" sz="1998" b="0" dirty="0" smtClean="0">
                <a:latin typeface="微软雅黑" panose="020B0503020204020204" pitchFamily="34" charset="-122"/>
              </a:rPr>
              <a:t>-</a:t>
            </a:r>
            <a:r>
              <a:rPr lang="zh-CN" altLang="en-US" sz="1998" b="0" dirty="0" smtClean="0">
                <a:latin typeface="微软雅黑" panose="020B0503020204020204" pitchFamily="34" charset="-122"/>
              </a:rPr>
              <a:t>机器智能技术</a:t>
            </a:r>
            <a:r>
              <a:rPr lang="en-US" altLang="zh-CN" sz="1998" b="0" dirty="0" smtClean="0">
                <a:latin typeface="微软雅黑" panose="020B0503020204020204" pitchFamily="34" charset="-122"/>
              </a:rPr>
              <a:t>-</a:t>
            </a:r>
            <a:r>
              <a:rPr lang="zh-CN" altLang="en-US" sz="1998" b="0" dirty="0" smtClean="0">
                <a:latin typeface="微软雅黑" panose="020B0503020204020204" pitchFamily="34" charset="-122"/>
              </a:rPr>
              <a:t>智能语音交互团队</a:t>
            </a:r>
            <a:endParaRPr lang="en-US" altLang="zh-CN" sz="1998" b="0" dirty="0" smtClean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r>
              <a:rPr lang="en-US" altLang="zh-CN" sz="1998" b="0" dirty="0" smtClean="0">
                <a:latin typeface="微软雅黑" panose="020B0503020204020204" pitchFamily="34" charset="-122"/>
              </a:rPr>
              <a:t>2019</a:t>
            </a:r>
            <a:r>
              <a:rPr lang="zh-CN" altLang="en-US" sz="1998" b="0" dirty="0" smtClean="0">
                <a:latin typeface="微软雅黑" panose="020B0503020204020204" pitchFamily="34" charset="-122"/>
              </a:rPr>
              <a:t>年</a:t>
            </a:r>
            <a:r>
              <a:rPr lang="en-US" altLang="zh-CN" sz="1998" b="0" dirty="0" smtClean="0">
                <a:latin typeface="微软雅黑" panose="020B0503020204020204" pitchFamily="34" charset="-122"/>
              </a:rPr>
              <a:t>11</a:t>
            </a:r>
            <a:r>
              <a:rPr lang="zh-CN" altLang="en-US" sz="1998" b="0" dirty="0" smtClean="0">
                <a:latin typeface="微软雅黑" panose="020B0503020204020204" pitchFamily="34" charset="-122"/>
              </a:rPr>
              <a:t>月</a:t>
            </a:r>
            <a:r>
              <a:rPr lang="en-US" altLang="zh-CN" sz="1998" b="0" dirty="0" smtClean="0">
                <a:latin typeface="微软雅黑" panose="020B0503020204020204" pitchFamily="34" charset="-122"/>
              </a:rPr>
              <a:t>23</a:t>
            </a:r>
            <a:r>
              <a:rPr lang="zh-CN" altLang="en-US" sz="1998" b="0" dirty="0" smtClean="0">
                <a:latin typeface="微软雅黑" panose="020B0503020204020204" pitchFamily="34" charset="-122"/>
              </a:rPr>
              <a:t>日</a:t>
            </a:r>
            <a:endParaRPr lang="en-US" altLang="zh-CN" sz="1998" b="0" dirty="0" smtClean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endParaRPr lang="en-US" altLang="zh-CN" sz="2797" b="0" dirty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endParaRPr lang="en-US" altLang="zh-CN" sz="2797" b="0" dirty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endParaRPr lang="en-US" altLang="zh-CN" sz="2797" b="0" dirty="0">
              <a:latin typeface="微软雅黑" panose="020B0503020204020204" pitchFamily="34" charset="-122"/>
            </a:endParaRPr>
          </a:p>
          <a:p>
            <a:pPr indent="0" algn="ctr">
              <a:lnSpc>
                <a:spcPct val="150000"/>
              </a:lnSpc>
              <a:buNone/>
            </a:pPr>
            <a:endParaRPr lang="zh-CN" altLang="en-US" sz="2797" b="0"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dirty="0"/>
              <a:t>ASRU</a:t>
            </a:r>
            <a:r>
              <a:rPr lang="zh-CN" altLang="en-US" b="0" dirty="0"/>
              <a:t>中英混杂语音识别挑战赛线下技术交流</a:t>
            </a:r>
            <a:r>
              <a:rPr lang="zh-CN" altLang="en-US" b="0" dirty="0" smtClean="0"/>
              <a:t>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95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3"/>
    </mc:Choice>
    <mc:Fallback xmlns="">
      <p:transition spd="slow" advTm="1047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22" y="1845698"/>
            <a:ext cx="4383052" cy="456813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Language-Universal </a:t>
            </a:r>
            <a:r>
              <a:rPr lang="en-US" altLang="zh-CN" sz="3200" b="1" dirty="0"/>
              <a:t>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Idea 1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Mixed Acoustic Modeling units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Acoustic Model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DFSMN-CTC-sMBR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Training Data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 </a:t>
            </a:r>
            <a:r>
              <a:rPr lang="en-US" altLang="zh-CN" sz="2000" dirty="0" smtClean="0"/>
              <a:t>monolingual Mandarin + English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/>
              <a:t>A</a:t>
            </a:r>
            <a:r>
              <a:rPr lang="en-US" altLang="zh-CN" sz="2000" dirty="0" smtClean="0"/>
              <a:t>coustic Modeling Units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Mandarin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All-character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English: wordpiece</a:t>
            </a:r>
            <a:endParaRPr lang="en-US" altLang="zh-CN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0289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Language-Universal </a:t>
            </a:r>
            <a:r>
              <a:rPr lang="en-US" altLang="zh-CN" sz="3200" b="1" dirty="0"/>
              <a:t>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dirty="0"/>
              <a:t>Idea 1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Mixed Acoustic Modeling units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Training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20000-hours-Mandarin + 15000 hours English</a:t>
            </a:r>
          </a:p>
          <a:p>
            <a:pPr marL="1218986" lvl="2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13" y="3386115"/>
            <a:ext cx="4929690" cy="13521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30" y="3273145"/>
            <a:ext cx="5827465" cy="23552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7461" y="4833760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0"/>
            <a:r>
              <a:rPr lang="en-US" altLang="zh-CN" sz="1800" dirty="0" smtClean="0"/>
              <a:t>Language-specific DFSMN-CTC-sMBR system</a:t>
            </a:r>
            <a:endParaRPr lang="en-US" altLang="zh-CN" sz="1800" dirty="0"/>
          </a:p>
        </p:txBody>
      </p:sp>
      <p:sp>
        <p:nvSpPr>
          <p:cNvPr id="10" name="矩形 9"/>
          <p:cNvSpPr/>
          <p:nvPr/>
        </p:nvSpPr>
        <p:spPr>
          <a:xfrm>
            <a:off x="5144292" y="5783330"/>
            <a:ext cx="6904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0"/>
            <a:r>
              <a:rPr lang="en-US" altLang="zh-CN" sz="1800" dirty="0" smtClean="0"/>
              <a:t>Language-universal DFSMN-CTC system with mixed modeling units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5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Language-Universal </a:t>
            </a:r>
            <a:r>
              <a:rPr lang="en-US" altLang="zh-CN" sz="3200" b="1" dirty="0"/>
              <a:t>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Idea2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Monolingual pre-trained Bilingual-AM</a:t>
            </a:r>
          </a:p>
          <a:p>
            <a:pPr marL="609494" lvl="1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43" y="2263355"/>
            <a:ext cx="8987549" cy="39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Language-Universal 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Idea2</a:t>
            </a:r>
            <a:r>
              <a:rPr lang="zh-CN" altLang="en-US" sz="2800" dirty="0"/>
              <a:t>、</a:t>
            </a:r>
            <a:r>
              <a:rPr lang="en-US" altLang="zh-CN" sz="2800" dirty="0"/>
              <a:t>Monolingual pre-trained Bilingual-AM</a:t>
            </a:r>
          </a:p>
          <a:p>
            <a:pPr marL="0" indent="0">
              <a:buNone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68" y="2573799"/>
            <a:ext cx="5334226" cy="1373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8" y="2537750"/>
            <a:ext cx="5230631" cy="14346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36" y="3959331"/>
            <a:ext cx="4956938" cy="289866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53646" y="2242960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0"/>
            <a:r>
              <a:rPr lang="en-US" altLang="zh-CN" sz="1800" dirty="0" smtClean="0"/>
              <a:t>Language-specific DFSMN-CTC-sMBR system</a:t>
            </a:r>
            <a:endParaRPr lang="en-US" altLang="zh-CN" sz="1800" dirty="0"/>
          </a:p>
        </p:txBody>
      </p:sp>
      <p:sp>
        <p:nvSpPr>
          <p:cNvPr id="11" name="矩形 10"/>
          <p:cNvSpPr/>
          <p:nvPr/>
        </p:nvSpPr>
        <p:spPr>
          <a:xfrm>
            <a:off x="6222815" y="2196067"/>
            <a:ext cx="496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0"/>
            <a:r>
              <a:rPr lang="en-US" altLang="zh-CN" sz="1800" dirty="0" smtClean="0"/>
              <a:t>Language-universal DFSMN-CTC-sMBR system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4045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Language-Universal 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Idea2</a:t>
            </a:r>
            <a:r>
              <a:rPr lang="zh-CN" altLang="en-US" sz="2800" dirty="0"/>
              <a:t>、</a:t>
            </a:r>
            <a:r>
              <a:rPr lang="en-US" altLang="zh-CN" sz="2800" dirty="0"/>
              <a:t>Monolingual pre-trained </a:t>
            </a:r>
            <a:r>
              <a:rPr lang="en-US" altLang="zh-CN" sz="2800" dirty="0" smtClean="0"/>
              <a:t>Bilingual-AM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Code-switching test set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marL="609494" lvl="1" indent="0">
              <a:buNone/>
            </a:pP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Code-switching LM score is </a:t>
            </a:r>
            <a:r>
              <a:rPr lang="en-US" altLang="zh-CN" sz="2400" dirty="0"/>
              <a:t>mostly </a:t>
            </a:r>
            <a:r>
              <a:rPr lang="en-US" altLang="zh-CN" sz="2400" dirty="0" smtClean="0"/>
              <a:t>back-off to 1-gram</a:t>
            </a:r>
            <a:endParaRPr lang="en-US" altLang="zh-CN" sz="2400" dirty="0"/>
          </a:p>
          <a:p>
            <a:pPr marL="609494" lvl="1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grpSp>
        <p:nvGrpSpPr>
          <p:cNvPr id="5" name="组合 4"/>
          <p:cNvGrpSpPr/>
          <p:nvPr/>
        </p:nvGrpSpPr>
        <p:grpSpPr>
          <a:xfrm>
            <a:off x="2136405" y="2775952"/>
            <a:ext cx="7096929" cy="2229210"/>
            <a:chOff x="2312251" y="2904906"/>
            <a:chExt cx="7096929" cy="2229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251" y="2904906"/>
              <a:ext cx="7096929" cy="218287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303180" y="3340040"/>
              <a:ext cx="891251" cy="1794076"/>
            </a:xfrm>
            <a:prstGeom prst="rect">
              <a:avLst/>
            </a:prstGeom>
            <a:noFill/>
            <a:ln w="22225" cap="flat">
              <a:solidFill>
                <a:srgbClr val="FF0000"/>
              </a:solidFill>
              <a:prstDash val="sysDot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9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Language-Universal 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4" y="1600200"/>
            <a:ext cx="11347683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Idea3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Word Space Mapping</a:t>
            </a:r>
            <a:endParaRPr lang="en-US" altLang="zh-CN" sz="32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1040353" y="2215244"/>
            <a:ext cx="102681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Case</a:t>
            </a:r>
            <a:r>
              <a:rPr lang="zh-CN" altLang="en-US" b="1" dirty="0" smtClean="0"/>
              <a:t>： 见到 你 很 </a:t>
            </a:r>
            <a:r>
              <a:rPr lang="en-US" altLang="zh-CN" b="1" dirty="0" smtClean="0"/>
              <a:t>happy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LM score</a:t>
            </a:r>
            <a:r>
              <a:rPr lang="zh-CN" altLang="en-US" sz="2000" dirty="0" smtClean="0"/>
              <a:t>： </a:t>
            </a:r>
            <a:r>
              <a:rPr lang="en-US" altLang="zh-CN" sz="2000" dirty="0" smtClean="0"/>
              <a:t>P(happy| </a:t>
            </a:r>
            <a:r>
              <a:rPr lang="zh-CN" altLang="en-US" sz="2000" dirty="0" smtClean="0"/>
              <a:t>你 很</a:t>
            </a:r>
            <a:r>
              <a:rPr lang="en-US" altLang="zh-CN" sz="2000" dirty="0" smtClean="0"/>
              <a:t>) —&gt;P(happy)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Word Mapping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f(happy) -&gt; </a:t>
            </a:r>
            <a:r>
              <a:rPr lang="zh-CN" altLang="en-US" sz="2000" dirty="0" smtClean="0"/>
              <a:t>高兴， </a:t>
            </a:r>
            <a:r>
              <a:rPr lang="en-US" altLang="zh-CN" sz="2000" dirty="0" smtClean="0"/>
              <a:t>P(happy| </a:t>
            </a:r>
            <a:r>
              <a:rPr lang="zh-CN" altLang="en-US" sz="2000" dirty="0" smtClean="0"/>
              <a:t>你 很</a:t>
            </a:r>
            <a:r>
              <a:rPr lang="en-US" altLang="zh-CN" sz="2000" dirty="0" smtClean="0"/>
              <a:t>) —&gt; P(</a:t>
            </a:r>
            <a:r>
              <a:rPr lang="zh-CN" altLang="en-US" sz="2000" dirty="0" smtClean="0"/>
              <a:t>高兴</a:t>
            </a:r>
            <a:r>
              <a:rPr lang="en-US" altLang="zh-CN" sz="2000" dirty="0" smtClean="0"/>
              <a:t>|</a:t>
            </a:r>
            <a:r>
              <a:rPr lang="zh-CN" altLang="en-US" sz="2000" dirty="0" smtClean="0"/>
              <a:t>你 很</a:t>
            </a:r>
            <a:r>
              <a:rPr lang="en-US" altLang="zh-CN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Lexicon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83941"/>
              </p:ext>
            </p:extLst>
          </p:nvPr>
        </p:nvGraphicFramePr>
        <p:xfrm>
          <a:off x="688904" y="4319072"/>
          <a:ext cx="36527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071"/>
                <a:gridCol w="204871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词条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发音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高兴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高 兴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高兴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happ</a:t>
                      </a:r>
                      <a:r>
                        <a:rPr lang="en-US" altLang="zh-CN" sz="1400" dirty="0" smtClean="0"/>
                        <a:t>@@ y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happy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/>
                        <a:t>happ</a:t>
                      </a:r>
                      <a:r>
                        <a:rPr lang="en-US" altLang="zh-CN" sz="1400" dirty="0" smtClean="0"/>
                        <a:t>@@ y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539" y="3800958"/>
            <a:ext cx="7387266" cy="24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/>
              <a:t>Language-Universal Mandarin-English ASR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964" y="1600200"/>
            <a:ext cx="11347683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Idea3</a:t>
            </a:r>
            <a:r>
              <a:rPr lang="zh-CN" altLang="en-US" sz="2800" dirty="0"/>
              <a:t>、</a:t>
            </a:r>
            <a:r>
              <a:rPr lang="en-US" altLang="zh-CN" sz="2800" dirty="0"/>
              <a:t> Word Space Mapping</a:t>
            </a:r>
            <a:endParaRPr lang="en-US" altLang="zh-CN" sz="3200" dirty="0"/>
          </a:p>
          <a:p>
            <a:pPr marL="609494" lvl="1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10141"/>
              </p:ext>
            </p:extLst>
          </p:nvPr>
        </p:nvGraphicFramePr>
        <p:xfrm>
          <a:off x="3163332" y="2301833"/>
          <a:ext cx="5575554" cy="1737729"/>
        </p:xfrm>
        <a:graphic>
          <a:graphicData uri="http://schemas.openxmlformats.org/drawingml/2006/table">
            <a:tbl>
              <a:tblPr/>
              <a:tblGrid>
                <a:gridCol w="1388165"/>
                <a:gridCol w="2118668"/>
                <a:gridCol w="2068721"/>
              </a:tblGrid>
              <a:tr h="57924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  <a:effectLst/>
                          <a:ea typeface="SimSun" panose="02010600030101010101" pitchFamily="2" charset="-122"/>
                        </a:rPr>
                        <a:t>Method</a:t>
                      </a:r>
                      <a:endParaRPr lang="zh-CN" sz="1600" dirty="0">
                        <a:solidFill>
                          <a:srgbClr val="FFFFFF"/>
                        </a:solidFill>
                        <a:effectLst/>
                        <a:ea typeface="SimSun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  <a:effectLst/>
                        </a:rPr>
                        <a:t>Test1</a:t>
                      </a:r>
                      <a:endParaRPr lang="zh-CN" sz="16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  <a:effectLst/>
                          <a:ea typeface="SimSun" panose="02010600030101010101" pitchFamily="2" charset="-122"/>
                        </a:rPr>
                        <a:t>Test2</a:t>
                      </a:r>
                      <a:endParaRPr lang="zh-CN" sz="1600" dirty="0">
                        <a:solidFill>
                          <a:srgbClr val="FFFFFF"/>
                        </a:solidFill>
                        <a:effectLst/>
                        <a:ea typeface="SimSun" panose="02010600030101010101" pitchFamily="2" charset="-122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57924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Calibri" panose="020F0502020204030204" pitchFamily="34" charset="0"/>
                        </a:rPr>
                        <a:t>  Base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 17.12(33.40)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ea typeface="Calibri" panose="020F0502020204030204" pitchFamily="34" charset="0"/>
                        </a:rPr>
                        <a:t>18.54(25.15)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24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dirty="0" smtClean="0">
                          <a:effectLst/>
                          <a:ea typeface="Calibri" panose="020F0502020204030204" pitchFamily="34" charset="0"/>
                        </a:rPr>
                        <a:t>WSP</a:t>
                      </a:r>
                      <a:endParaRPr lang="en-US" sz="16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ea typeface="Calibri" panose="020F0502020204030204" pitchFamily="34" charset="0"/>
                        </a:rPr>
                        <a:t>16.98[32.73]</a:t>
                      </a:r>
                      <a:endParaRPr lang="en-US" sz="160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ea typeface="Calibri" panose="020F0502020204030204" pitchFamily="34" charset="0"/>
                        </a:rPr>
                        <a:t>17.56[23.63]</a:t>
                      </a:r>
                      <a:endParaRPr lang="en-US" sz="16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63382"/>
              </p:ext>
            </p:extLst>
          </p:nvPr>
        </p:nvGraphicFramePr>
        <p:xfrm>
          <a:off x="1068095" y="4401616"/>
          <a:ext cx="9189597" cy="1706880"/>
        </p:xfrm>
        <a:graphic>
          <a:graphicData uri="http://schemas.openxmlformats.org/drawingml/2006/table">
            <a:tbl>
              <a:tblPr/>
              <a:tblGrid>
                <a:gridCol w="1624652"/>
                <a:gridCol w="7564945"/>
              </a:tblGrid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Label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处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理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data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的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ea typeface="SimSun" panose="02010600030101010101" pitchFamily="2" charset="-122"/>
                        </a:rPr>
                        <a:t>部</a:t>
                      </a:r>
                      <a:r>
                        <a:rPr lang="zh-CN" altLang="en-US" sz="1200" dirty="0" smtClean="0">
                          <a:effectLst/>
                          <a:ea typeface="SimSun" panose="02010600030101010101" pitchFamily="2" charset="-122"/>
                        </a:rPr>
                        <a:t>分</a:t>
                      </a:r>
                      <a:endParaRPr lang="zh-CN" sz="12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ea typeface="Calibri" panose="020F0502020204030204" pitchFamily="34" charset="0"/>
                        </a:rPr>
                        <a:t>Base</a:t>
                      </a:r>
                      <a:endParaRPr lang="en-US" sz="12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true data</a:t>
                      </a:r>
                      <a:r>
                        <a:rPr lang="zh-CN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zh-CN" sz="1200" dirty="0">
                          <a:effectLst/>
                          <a:ea typeface="SimSun" panose="02010600030101010101" pitchFamily="2" charset="-122"/>
                        </a:rPr>
                        <a:t>部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ea typeface="SimSun" panose="02010600030101010101" pitchFamily="2" charset="-122"/>
                        </a:rPr>
                        <a:t>分</a:t>
                      </a:r>
                      <a:endParaRPr lang="zh-CN" sz="12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ea typeface="Calibri" panose="020F0502020204030204" pitchFamily="34" charset="0"/>
                        </a:rPr>
                        <a:t>LM-Mapping</a:t>
                      </a:r>
                      <a:endParaRPr lang="en-US" sz="12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处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理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data</a:t>
                      </a:r>
                      <a:r>
                        <a:rPr lang="zh-CN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【数据】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部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ea typeface="SimSun" panose="02010600030101010101" pitchFamily="2" charset="-122"/>
                        </a:rPr>
                        <a:t>分</a:t>
                      </a:r>
                      <a:endParaRPr lang="zh-CN" sz="12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Label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SimSun" panose="02010600030101010101" pitchFamily="2" charset="-122"/>
                        </a:rPr>
                        <a:t>那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machine learning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我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会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主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要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它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是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一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knowledge </a:t>
                      </a: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的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结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合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哦</a:t>
                      </a:r>
                      <a:endParaRPr lang="zh-CN" sz="12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Base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  <a:ea typeface="SimSun" panose="02010600030101010101" pitchFamily="2" charset="-122"/>
                        </a:rPr>
                        <a:t>那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machine learning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我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会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主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要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他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是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一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knowledge that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结</a:t>
                      </a:r>
                      <a:r>
                        <a:rPr lang="en-US" sz="120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>
                          <a:effectLst/>
                          <a:ea typeface="SimSun" panose="02010600030101010101" pitchFamily="2" charset="-122"/>
                        </a:rPr>
                        <a:t>合</a:t>
                      </a:r>
                      <a:endParaRPr lang="zh-CN" sz="120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LM-Mapping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  <a:ea typeface="SimSun" panose="02010600030101010101" pitchFamily="2" charset="-122"/>
                        </a:rPr>
                        <a:t>那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machine learning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我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会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主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要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觉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得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他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是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一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三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块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这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个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knowledge </a:t>
                      </a:r>
                      <a:r>
                        <a:rPr lang="zh-CN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【知识】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ea typeface="SimSun" panose="02010600030101010101" pitchFamily="2" charset="-122"/>
                        </a:rPr>
                        <a:t>的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结</a:t>
                      </a:r>
                      <a:r>
                        <a:rPr lang="en-US" sz="12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ea typeface="SimSun" panose="02010600030101010101" pitchFamily="2" charset="-122"/>
                        </a:rPr>
                        <a:t>合</a:t>
                      </a:r>
                      <a:endParaRPr lang="zh-CN" sz="1200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Language-Universal Mandarin-English ASR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Demo</a:t>
            </a:r>
          </a:p>
        </p:txBody>
      </p:sp>
      <p:pic>
        <p:nvPicPr>
          <p:cNvPr id="4" name="中英混读识别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0245" y="2421188"/>
            <a:ext cx="10324618" cy="30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hanks"/>
          <p:cNvSpPr txBox="1"/>
          <p:nvPr/>
        </p:nvSpPr>
        <p:spPr>
          <a:xfrm>
            <a:off x="4414668" y="2838187"/>
            <a:ext cx="3349964" cy="1125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48" tIns="60948" rIns="60948" bIns="60948">
            <a:normAutofit/>
          </a:bodyPr>
          <a:lstStyle>
            <a:lvl1pPr defTabSz="457200">
              <a:defRPr sz="6000" spc="40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thanks</a:t>
            </a:r>
          </a:p>
        </p:txBody>
      </p:sp>
      <p:pic>
        <p:nvPicPr>
          <p:cNvPr id="7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2296" y="3452455"/>
            <a:ext cx="206244" cy="2522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8829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 dirty="0"/>
              <a:t>Main</a:t>
            </a:r>
            <a:endParaRPr kumimoji="1"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2862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Mandarin Speech Recognition </a:t>
            </a:r>
            <a:r>
              <a:rPr lang="en-US" altLang="zh-CN" sz="2400" dirty="0" smtClean="0"/>
              <a:t>using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DFSMN-CTC-sMBR</a:t>
            </a:r>
          </a:p>
          <a:p>
            <a:pPr marL="1623699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Zhang S., Lei M., Acoustic Modeling with DFSMN-CTC and Joint CTC-CE Learning. In </a:t>
            </a:r>
            <a:r>
              <a:rPr lang="en-US" altLang="zh-CN" sz="1600" i="1" dirty="0"/>
              <a:t>Interspeech</a:t>
            </a:r>
            <a:r>
              <a:rPr lang="en-US" altLang="zh-CN" sz="1600" dirty="0"/>
              <a:t>  2018 (pp. 771-775</a:t>
            </a:r>
            <a:r>
              <a:rPr lang="en-US" altLang="zh-CN" sz="1600" dirty="0" smtClean="0"/>
              <a:t>).</a:t>
            </a:r>
          </a:p>
          <a:p>
            <a:pPr marL="1623699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Zhang S., </a:t>
            </a:r>
            <a:r>
              <a:rPr lang="en-US" altLang="zh-CN" sz="1600" dirty="0"/>
              <a:t>Lei </a:t>
            </a:r>
            <a:r>
              <a:rPr lang="en-US" altLang="zh-CN" sz="1600" dirty="0" smtClean="0"/>
              <a:t>M., </a:t>
            </a:r>
            <a:r>
              <a:rPr lang="en-US" altLang="zh-CN" sz="1600" dirty="0"/>
              <a:t>Liu Y, et al. </a:t>
            </a:r>
            <a:r>
              <a:rPr lang="en-US" altLang="zh-CN" sz="1600" dirty="0" smtClean="0"/>
              <a:t>, Investigation </a:t>
            </a:r>
            <a:r>
              <a:rPr lang="en-US" altLang="zh-CN" sz="1600" dirty="0"/>
              <a:t>of Modeling Units for Mandarin Speech Recognition Using </a:t>
            </a:r>
            <a:r>
              <a:rPr lang="en-US" altLang="zh-CN" sz="1600" dirty="0" smtClean="0"/>
              <a:t>DFSMN-CTC-sMBR.  Proc. of ICASSP 2019</a:t>
            </a:r>
            <a:r>
              <a:rPr lang="en-US" altLang="zh-CN" sz="1600" dirty="0"/>
              <a:t>: 7085-7089.</a:t>
            </a:r>
            <a:endParaRPr lang="en-US" altLang="zh-CN" sz="1600" dirty="0" smtClean="0"/>
          </a:p>
          <a:p>
            <a:pPr marL="1028620" indent="-5715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Language-Universal </a:t>
            </a:r>
            <a:r>
              <a:rPr lang="en-US" altLang="zh-CN" sz="2400" dirty="0"/>
              <a:t>Mandarin-English </a:t>
            </a:r>
            <a:r>
              <a:rPr lang="en-US" altLang="zh-CN" sz="2400" dirty="0" smtClean="0"/>
              <a:t>Speech Recognition</a:t>
            </a:r>
          </a:p>
          <a:p>
            <a:pPr marL="1623699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Zhang, S., Liu, Y., Lei, M., Ma, B., 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Xie, </a:t>
            </a:r>
            <a:r>
              <a:rPr lang="en-US" altLang="zh-CN" sz="1600" dirty="0" smtClean="0"/>
              <a:t>L. , </a:t>
            </a:r>
            <a:r>
              <a:rPr lang="en-US" altLang="zh-CN" sz="1600" dirty="0"/>
              <a:t>Towards Language-Universal Mandarin-English Speech Recognition. Proc. o</a:t>
            </a:r>
            <a:r>
              <a:rPr lang="en-US" altLang="zh-CN" sz="1600" dirty="0" smtClean="0"/>
              <a:t>f Interspeech </a:t>
            </a:r>
            <a:r>
              <a:rPr lang="en-US" altLang="zh-CN" sz="1600" dirty="0"/>
              <a:t>2019, </a:t>
            </a:r>
            <a:r>
              <a:rPr lang="en-US" altLang="zh-CN" sz="1600" dirty="0" smtClean="0"/>
              <a:t>2170-2174.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3938" y="1312985"/>
            <a:ext cx="923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60949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8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0"/>
    </mc:Choice>
    <mc:Fallback xmlns="">
      <p:transition spd="slow" advTm="544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Speech Recognition</a:t>
            </a:r>
            <a:endParaRPr lang="zh-CN" altLang="en-US" sz="36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29358572"/>
              </p:ext>
            </p:extLst>
          </p:nvPr>
        </p:nvGraphicFramePr>
        <p:xfrm>
          <a:off x="611391" y="992118"/>
          <a:ext cx="10701379" cy="5690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6881444" y="1266094"/>
            <a:ext cx="2262482" cy="1015661"/>
            <a:chOff x="6986954" y="1254371"/>
            <a:chExt cx="2262482" cy="1015661"/>
          </a:xfrm>
        </p:grpSpPr>
        <p:sp>
          <p:nvSpPr>
            <p:cNvPr id="6" name="文本框 5"/>
            <p:cNvSpPr txBox="1"/>
            <p:nvPr/>
          </p:nvSpPr>
          <p:spPr>
            <a:xfrm>
              <a:off x="7877909" y="1254371"/>
              <a:ext cx="1371527" cy="1015661"/>
            </a:xfrm>
            <a:prstGeom prst="rect">
              <a:avLst/>
            </a:prstGeom>
            <a:noFill/>
            <a:ln w="19050" cap="flat">
              <a:solidFill>
                <a:srgbClr val="1891FB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GMM-HMM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</a:rPr>
                <a:t>NN-HMM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End-to-End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8" name="直接箭头连接符 7"/>
            <p:cNvCxnSpPr>
              <a:endCxn id="6" idx="1"/>
            </p:cNvCxnSpPr>
            <p:nvPr/>
          </p:nvCxnSpPr>
          <p:spPr>
            <a:xfrm flipV="1">
              <a:off x="6986954" y="1762202"/>
              <a:ext cx="890955" cy="7983"/>
            </a:xfrm>
            <a:prstGeom prst="straightConnector1">
              <a:avLst/>
            </a:prstGeom>
            <a:noFill/>
            <a:ln w="25400" cap="flat">
              <a:solidFill>
                <a:srgbClr val="1891FB"/>
              </a:solidFill>
              <a:prstDash val="sysDash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4" name="组合 13"/>
          <p:cNvGrpSpPr/>
          <p:nvPr/>
        </p:nvGrpSpPr>
        <p:grpSpPr>
          <a:xfrm>
            <a:off x="8839199" y="2708032"/>
            <a:ext cx="2145324" cy="2246767"/>
            <a:chOff x="6869725" y="1078525"/>
            <a:chExt cx="2145324" cy="2246767"/>
          </a:xfrm>
        </p:grpSpPr>
        <p:sp>
          <p:nvSpPr>
            <p:cNvPr id="15" name="文本框 14"/>
            <p:cNvSpPr txBox="1"/>
            <p:nvPr/>
          </p:nvSpPr>
          <p:spPr>
            <a:xfrm>
              <a:off x="7881793" y="1078525"/>
              <a:ext cx="1133256" cy="2246767"/>
            </a:xfrm>
            <a:prstGeom prst="rect">
              <a:avLst/>
            </a:prstGeom>
            <a:noFill/>
            <a:ln w="19050" cap="flat">
              <a:solidFill>
                <a:srgbClr val="1891FB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/>
                <a:t>FNN</a:t>
              </a:r>
              <a:endPara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/>
                <a:t>CNN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/>
                <a:t>RNN</a:t>
              </a:r>
              <a:endParaRPr lang="en-US" altLang="zh-CN" sz="2000" dirty="0" smtClean="0"/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/>
                <a:t>LSTM</a:t>
              </a:r>
              <a:endParaRPr lang="en-US" altLang="zh-CN" sz="2000" dirty="0" smtClean="0"/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TDNN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DFSMN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…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6869725" y="2203939"/>
              <a:ext cx="937846" cy="11723"/>
            </a:xfrm>
            <a:prstGeom prst="straightConnector1">
              <a:avLst/>
            </a:prstGeom>
            <a:noFill/>
            <a:ln w="25400" cap="flat">
              <a:solidFill>
                <a:srgbClr val="1891FB"/>
              </a:solidFill>
              <a:prstDash val="sysDash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9" name="组合 18"/>
          <p:cNvGrpSpPr/>
          <p:nvPr/>
        </p:nvGrpSpPr>
        <p:grpSpPr>
          <a:xfrm>
            <a:off x="6834553" y="4860395"/>
            <a:ext cx="2318683" cy="1938990"/>
            <a:chOff x="6893172" y="651811"/>
            <a:chExt cx="2318683" cy="1938990"/>
          </a:xfrm>
        </p:grpSpPr>
        <p:sp>
          <p:nvSpPr>
            <p:cNvPr id="20" name="文本框 19"/>
            <p:cNvSpPr txBox="1"/>
            <p:nvPr/>
          </p:nvSpPr>
          <p:spPr>
            <a:xfrm>
              <a:off x="7657585" y="651811"/>
              <a:ext cx="1554270" cy="1938990"/>
            </a:xfrm>
            <a:prstGeom prst="rect">
              <a:avLst/>
            </a:prstGeom>
            <a:noFill/>
            <a:ln w="19050" cap="flat">
              <a:solidFill>
                <a:srgbClr val="1891FB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/>
                <a:t>Cross-Entropy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</a:rPr>
                <a:t>sMBR/MPE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</a:rPr>
                <a:t>LF-MMI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CTC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</a:rPr>
                <a:t>Transducer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…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21" name="直接箭头连接符 20"/>
            <p:cNvCxnSpPr>
              <a:endCxn id="20" idx="1"/>
            </p:cNvCxnSpPr>
            <p:nvPr/>
          </p:nvCxnSpPr>
          <p:spPr>
            <a:xfrm>
              <a:off x="6893172" y="1617786"/>
              <a:ext cx="764413" cy="3520"/>
            </a:xfrm>
            <a:prstGeom prst="straightConnector1">
              <a:avLst/>
            </a:prstGeom>
            <a:noFill/>
            <a:ln w="25400" cap="flat">
              <a:solidFill>
                <a:srgbClr val="1891FB"/>
              </a:solidFill>
              <a:prstDash val="sysDash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4" name="组合 23"/>
          <p:cNvGrpSpPr/>
          <p:nvPr/>
        </p:nvGrpSpPr>
        <p:grpSpPr>
          <a:xfrm>
            <a:off x="912285" y="3036280"/>
            <a:ext cx="2159163" cy="1631214"/>
            <a:chOff x="7808053" y="902680"/>
            <a:chExt cx="2054681" cy="1631214"/>
          </a:xfrm>
        </p:grpSpPr>
        <p:sp>
          <p:nvSpPr>
            <p:cNvPr id="25" name="文本框 24"/>
            <p:cNvSpPr txBox="1"/>
            <p:nvPr/>
          </p:nvSpPr>
          <p:spPr>
            <a:xfrm>
              <a:off x="7808053" y="902680"/>
              <a:ext cx="1263973" cy="1631214"/>
            </a:xfrm>
            <a:prstGeom prst="rect">
              <a:avLst/>
            </a:prstGeom>
            <a:noFill/>
            <a:ln w="19050" cap="flat">
              <a:solidFill>
                <a:srgbClr val="1891FB"/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Mandarin</a:t>
              </a: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chemeClr val="tx1"/>
                  </a:solidFill>
                </a:rPr>
                <a:t>English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dialect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multilingual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pPr marL="0" marR="0" indent="0" algn="ctr" defTabSz="60949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 smtClean="0">
                  <a:solidFill>
                    <a:schemeClr val="tx1"/>
                  </a:solidFill>
                </a:rPr>
                <a:t>…</a:t>
              </a:r>
            </a:p>
          </p:txBody>
        </p:sp>
        <p:cxnSp>
          <p:nvCxnSpPr>
            <p:cNvPr id="26" name="直接箭头连接符 25"/>
            <p:cNvCxnSpPr>
              <a:endCxn id="25" idx="3"/>
            </p:cNvCxnSpPr>
            <p:nvPr/>
          </p:nvCxnSpPr>
          <p:spPr>
            <a:xfrm flipH="1">
              <a:off x="9072026" y="1699846"/>
              <a:ext cx="790708" cy="18441"/>
            </a:xfrm>
            <a:prstGeom prst="straightConnector1">
              <a:avLst/>
            </a:prstGeom>
            <a:noFill/>
            <a:ln w="25400" cap="flat">
              <a:solidFill>
                <a:srgbClr val="1891FB"/>
              </a:solidFill>
              <a:prstDash val="sysDash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6280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CTC based Acoustic Modeling</a:t>
            </a:r>
            <a:endParaRPr lang="zh-CN" altLang="en-US" sz="3200" b="1" dirty="0"/>
          </a:p>
        </p:txBody>
      </p:sp>
      <p:pic>
        <p:nvPicPr>
          <p:cNvPr id="102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200" y="1536172"/>
            <a:ext cx="5661386" cy="18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28531" y="1392537"/>
            <a:ext cx="11120569" cy="5465463"/>
          </a:xfrm>
        </p:spPr>
        <p:txBody>
          <a:bodyPr>
            <a:normAutofit/>
          </a:bodyPr>
          <a:lstStyle/>
          <a:p>
            <a:pPr marL="314325" indent="-314325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800" dirty="0"/>
              <a:t>Connectionist T</a:t>
            </a:r>
            <a:r>
              <a:rPr lang="en-US" altLang="zh-CN" sz="1800" dirty="0" smtClean="0"/>
              <a:t>emporal Classification</a:t>
            </a:r>
            <a:endParaRPr lang="en-US" altLang="zh-CN" sz="1800" dirty="0"/>
          </a:p>
          <a:p>
            <a:pPr marL="628650" lvl="2" indent="-227013"/>
            <a:r>
              <a:rPr lang="en-US" altLang="zh-CN" sz="1600" dirty="0"/>
              <a:t>First proposed by Grave  @2006 @2013</a:t>
            </a:r>
          </a:p>
          <a:p>
            <a:pPr marL="628650" lvl="2" indent="-227013"/>
            <a:r>
              <a:rPr lang="en-US" altLang="zh-CN" sz="1600" dirty="0"/>
              <a:t>Successfully applied to LVCSR by Google @</a:t>
            </a:r>
            <a:r>
              <a:rPr lang="en-US" altLang="zh-CN" sz="1600" dirty="0" smtClean="0"/>
              <a:t>2016</a:t>
            </a:r>
          </a:p>
          <a:p>
            <a:pPr marL="628650" lvl="2" indent="-227013"/>
            <a:r>
              <a:rPr lang="en-US" altLang="zh-CN" sz="1600" dirty="0" smtClean="0"/>
              <a:t>LSTM/BLSTM-CTC</a:t>
            </a:r>
            <a:endParaRPr lang="en-US" altLang="zh-CN" sz="1600" dirty="0"/>
          </a:p>
          <a:p>
            <a:pPr marL="314325" indent="-314325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800" dirty="0" smtClean="0"/>
              <a:t>CTC Vs. Cross-Entropy</a:t>
            </a:r>
          </a:p>
          <a:p>
            <a:pPr marL="677863" lvl="2" indent="-276225"/>
            <a:r>
              <a:rPr lang="en-US" altLang="zh-CN" sz="1600" dirty="0" smtClean="0"/>
              <a:t>Advantage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better </a:t>
            </a:r>
            <a:r>
              <a:rPr lang="en-US" altLang="zh-CN" sz="1600" dirty="0" smtClean="0"/>
              <a:t>performance, </a:t>
            </a:r>
            <a:r>
              <a:rPr lang="en-US" altLang="zh-CN" sz="1600" dirty="0" smtClean="0">
                <a:solidFill>
                  <a:srgbClr val="FF0000"/>
                </a:solidFill>
              </a:rPr>
              <a:t>faster </a:t>
            </a:r>
            <a:r>
              <a:rPr lang="en-US" altLang="zh-CN" sz="1600" dirty="0" smtClean="0">
                <a:solidFill>
                  <a:srgbClr val="FF0000"/>
                </a:solidFill>
              </a:rPr>
              <a:t>decoding </a:t>
            </a:r>
            <a:r>
              <a:rPr lang="en-US" altLang="zh-CN" sz="1600" dirty="0" smtClean="0">
                <a:solidFill>
                  <a:srgbClr val="FF0000"/>
                </a:solidFill>
              </a:rPr>
              <a:t>speed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677863" lvl="2" indent="-276225"/>
            <a:r>
              <a:rPr lang="en-US" altLang="zh-CN" sz="1600" dirty="0" smtClean="0"/>
              <a:t>Problem</a:t>
            </a:r>
            <a:r>
              <a:rPr lang="zh-CN" altLang="en-US" sz="1600" dirty="0" smtClean="0"/>
              <a:t>： </a:t>
            </a:r>
            <a:r>
              <a:rPr lang="en-US" altLang="zh-CN" sz="1600" dirty="0" smtClean="0"/>
              <a:t>unstable, spike delay et al.</a:t>
            </a:r>
          </a:p>
          <a:p>
            <a:pPr marL="314325" indent="-314325">
              <a:lnSpc>
                <a:spcPct val="150000"/>
              </a:lnSpc>
              <a:buFont typeface="Wingdings" charset="2"/>
              <a:buChar char="n"/>
            </a:pPr>
            <a:r>
              <a:rPr lang="en-US" altLang="zh-CN" sz="1800" dirty="0" smtClean="0"/>
              <a:t>CTC for Mandarin speech recognition</a:t>
            </a:r>
          </a:p>
          <a:p>
            <a:pPr marL="715963" lvl="2" indent="-314325"/>
            <a:r>
              <a:rPr lang="en-US" altLang="zh-CN" sz="1600" dirty="0" smtClean="0"/>
              <a:t>Deep Speech 2【2016】</a:t>
            </a:r>
            <a:r>
              <a:rPr lang="zh-CN" altLang="en-US" sz="1600" dirty="0" smtClean="0"/>
              <a:t>，</a:t>
            </a:r>
            <a:r>
              <a:rPr lang="en-US" altLang="zh-CN" sz="1600" dirty="0"/>
              <a:t> </a:t>
            </a:r>
            <a:r>
              <a:rPr lang="en-US" altLang="zh-CN" sz="1600" dirty="0" err="1"/>
              <a:t>Zhehuai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Chen【2016】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Zhongdi</a:t>
            </a:r>
            <a:r>
              <a:rPr lang="en-US" altLang="zh-CN" sz="1600" dirty="0" smtClean="0"/>
              <a:t> Qu【2017】et al.</a:t>
            </a:r>
          </a:p>
          <a:p>
            <a:pPr marL="715963" lvl="2" indent="-314325"/>
            <a:r>
              <a:rPr lang="en-US" altLang="zh-CN" sz="1600" dirty="0" smtClean="0"/>
              <a:t>Zhang S., Lei M., Acoustic Modeling with DFSMN-CTC and Joint CTC-CE Learning. In</a:t>
            </a:r>
            <a:r>
              <a:rPr lang="en-US" altLang="zh-CN" sz="1600" dirty="0"/>
              <a:t> </a:t>
            </a:r>
            <a:r>
              <a:rPr lang="en-US" altLang="zh-CN" sz="1600" i="1" dirty="0"/>
              <a:t>Interspeech</a:t>
            </a:r>
            <a:r>
              <a:rPr lang="en-US" altLang="zh-CN" sz="1600" dirty="0"/>
              <a:t> </a:t>
            </a:r>
            <a:r>
              <a:rPr lang="en-US" altLang="zh-CN" sz="1600" dirty="0" smtClean="0"/>
              <a:t> 2018 (pp</a:t>
            </a:r>
            <a:r>
              <a:rPr lang="en-US" altLang="zh-CN" sz="1600" dirty="0"/>
              <a:t>. 771-775</a:t>
            </a:r>
            <a:r>
              <a:rPr lang="en-US" altLang="zh-CN" sz="1600" dirty="0" smtClean="0"/>
              <a:t>).</a:t>
            </a:r>
          </a:p>
          <a:p>
            <a:pPr marL="715963" lvl="2" indent="-314325"/>
            <a:r>
              <a:rPr lang="en-US" altLang="zh-CN" sz="1600" dirty="0" smtClean="0"/>
              <a:t>Zhang </a:t>
            </a:r>
            <a:r>
              <a:rPr lang="en-US" altLang="zh-CN" sz="1600" dirty="0"/>
              <a:t>S., Lei M., Liu Y, et al. , Investigation of Modeling Units for Mandarin Speech Recognition Using DFSMN-CTC-sMBR.  Proc. of ICASSP 2019: 7085-7089.</a:t>
            </a:r>
          </a:p>
          <a:p>
            <a:pPr marL="401638" lvl="2" indent="0">
              <a:buNone/>
            </a:pPr>
            <a:endParaRPr lang="en-US" altLang="zh-CN" sz="1600" dirty="0" smtClean="0"/>
          </a:p>
          <a:p>
            <a:pPr marL="715963" lvl="2" indent="-314325"/>
            <a:endParaRPr lang="en-US" altLang="zh-CN" sz="1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1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 smtClean="0"/>
              <a:t>Mandarin </a:t>
            </a:r>
            <a:r>
              <a:rPr lang="en-US" altLang="zh-CN" sz="2800" b="1" dirty="0"/>
              <a:t>Speech </a:t>
            </a:r>
            <a:r>
              <a:rPr lang="en-US" altLang="zh-CN" sz="2800" b="1" dirty="0" smtClean="0"/>
              <a:t>Recognition with DFSMN-CTC-sMBR</a:t>
            </a:r>
            <a:endParaRPr kumimoji="1" lang="zh-CN" altLang="en-US" sz="2800" b="1" dirty="0"/>
          </a:p>
        </p:txBody>
      </p:sp>
      <p:grpSp>
        <p:nvGrpSpPr>
          <p:cNvPr id="75" name="组合 56"/>
          <p:cNvGrpSpPr/>
          <p:nvPr/>
        </p:nvGrpSpPr>
        <p:grpSpPr>
          <a:xfrm>
            <a:off x="1535112" y="1883556"/>
            <a:ext cx="9420478" cy="3488587"/>
            <a:chOff x="1230312" y="2141221"/>
            <a:chExt cx="9420478" cy="3488587"/>
          </a:xfrm>
        </p:grpSpPr>
        <p:graphicFrame>
          <p:nvGraphicFramePr>
            <p:cNvPr id="76" name="图示 17"/>
            <p:cNvGraphicFramePr/>
            <p:nvPr>
              <p:extLst>
                <p:ext uri="{D42A27DB-BD31-4B8C-83A1-F6EECF244321}">
                  <p14:modId xmlns:p14="http://schemas.microsoft.com/office/powerpoint/2010/main" val="1375089177"/>
                </p:ext>
              </p:extLst>
            </p:nvPr>
          </p:nvGraphicFramePr>
          <p:xfrm>
            <a:off x="1230312" y="2158364"/>
            <a:ext cx="6827838" cy="3461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77" name="组合 35"/>
            <p:cNvGrpSpPr/>
            <p:nvPr/>
          </p:nvGrpSpPr>
          <p:grpSpPr>
            <a:xfrm>
              <a:off x="8115014" y="2141221"/>
              <a:ext cx="2526251" cy="553517"/>
              <a:chOff x="-95250" y="28576"/>
              <a:chExt cx="2526251" cy="553517"/>
            </a:xfrm>
          </p:grpSpPr>
          <p:sp>
            <p:nvSpPr>
              <p:cNvPr id="94" name="圆角矩形 93"/>
              <p:cNvSpPr/>
              <p:nvPr/>
            </p:nvSpPr>
            <p:spPr>
              <a:xfrm>
                <a:off x="-95250" y="28576"/>
                <a:ext cx="2458021" cy="553517"/>
              </a:xfrm>
              <a:prstGeom prst="roundRect">
                <a:avLst/>
              </a:prstGeom>
              <a:solidFill>
                <a:srgbClr val="FFC000"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95" name="圆角矩形 4"/>
              <p:cNvSpPr/>
              <p:nvPr/>
            </p:nvSpPr>
            <p:spPr>
              <a:xfrm>
                <a:off x="27020" y="55596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数目无穷</a:t>
                </a:r>
              </a:p>
            </p:txBody>
          </p:sp>
        </p:grpSp>
        <p:grpSp>
          <p:nvGrpSpPr>
            <p:cNvPr id="78" name="组合 36"/>
            <p:cNvGrpSpPr/>
            <p:nvPr/>
          </p:nvGrpSpPr>
          <p:grpSpPr>
            <a:xfrm>
              <a:off x="8115014" y="2723361"/>
              <a:ext cx="2526251" cy="553517"/>
              <a:chOff x="-95250" y="610716"/>
              <a:chExt cx="2526251" cy="553517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-95250" y="610716"/>
                <a:ext cx="2458021" cy="553517"/>
              </a:xfrm>
              <a:prstGeom prst="roundRect">
                <a:avLst/>
              </a:prstGeom>
              <a:solidFill>
                <a:srgbClr val="FFC000">
                  <a:hueOff val="2079139"/>
                  <a:satOff val="-9594"/>
                  <a:lumOff val="353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93" name="圆角矩形 6"/>
              <p:cNvSpPr/>
              <p:nvPr/>
            </p:nvSpPr>
            <p:spPr>
              <a:xfrm>
                <a:off x="27020" y="637736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上百万</a:t>
                </a:r>
              </a:p>
            </p:txBody>
          </p:sp>
        </p:grpSp>
        <p:grpSp>
          <p:nvGrpSpPr>
            <p:cNvPr id="79" name="组合 37"/>
            <p:cNvGrpSpPr/>
            <p:nvPr/>
          </p:nvGrpSpPr>
          <p:grpSpPr>
            <a:xfrm>
              <a:off x="8115014" y="3304554"/>
              <a:ext cx="2526251" cy="553517"/>
              <a:chOff x="-95250" y="1191909"/>
              <a:chExt cx="2526251" cy="553517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-95250" y="1191909"/>
                <a:ext cx="2458021" cy="553517"/>
              </a:xfrm>
              <a:prstGeom prst="roundRect">
                <a:avLst/>
              </a:prstGeom>
              <a:solidFill>
                <a:srgbClr val="FFC000">
                  <a:hueOff val="4158277"/>
                  <a:satOff val="-19187"/>
                  <a:lumOff val="706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91" name="圆角矩形 8"/>
              <p:cNvSpPr/>
              <p:nvPr/>
            </p:nvSpPr>
            <p:spPr>
              <a:xfrm>
                <a:off x="27020" y="1218929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数十万，常用</a:t>
                </a:r>
                <a:r>
                  <a:rPr kumimoji="0" lang="en-US" altLang="zh-CN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5</a:t>
                </a: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千</a:t>
                </a:r>
              </a:p>
            </p:txBody>
          </p:sp>
        </p:grpSp>
        <p:grpSp>
          <p:nvGrpSpPr>
            <p:cNvPr id="80" name="组合 38"/>
            <p:cNvGrpSpPr/>
            <p:nvPr/>
          </p:nvGrpSpPr>
          <p:grpSpPr>
            <a:xfrm>
              <a:off x="8115014" y="3885748"/>
              <a:ext cx="2526251" cy="553517"/>
              <a:chOff x="-95250" y="1773103"/>
              <a:chExt cx="2526251" cy="553517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-95250" y="1773103"/>
                <a:ext cx="2458021" cy="553517"/>
              </a:xfrm>
              <a:prstGeom prst="roundRect">
                <a:avLst/>
              </a:prstGeom>
              <a:solidFill>
                <a:srgbClr val="FFC000">
                  <a:hueOff val="6237415"/>
                  <a:satOff val="-28781"/>
                  <a:lumOff val="1059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89" name="圆角矩形 10"/>
              <p:cNvSpPr/>
              <p:nvPr/>
            </p:nvSpPr>
            <p:spPr>
              <a:xfrm>
                <a:off x="27020" y="1800123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kern="1200" noProof="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一千多</a:t>
                </a:r>
                <a:endPara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81" name="组合 39"/>
            <p:cNvGrpSpPr/>
            <p:nvPr/>
          </p:nvGrpSpPr>
          <p:grpSpPr>
            <a:xfrm>
              <a:off x="8115014" y="4466941"/>
              <a:ext cx="2458021" cy="553517"/>
              <a:chOff x="-95250" y="2354296"/>
              <a:chExt cx="2458021" cy="553517"/>
            </a:xfrm>
          </p:grpSpPr>
          <p:sp>
            <p:nvSpPr>
              <p:cNvPr id="86" name="圆角矩形 85"/>
              <p:cNvSpPr/>
              <p:nvPr/>
            </p:nvSpPr>
            <p:spPr>
              <a:xfrm>
                <a:off x="-95250" y="2354296"/>
                <a:ext cx="2458021" cy="553517"/>
              </a:xfrm>
              <a:prstGeom prst="roundRect">
                <a:avLst/>
              </a:prstGeom>
              <a:solidFill>
                <a:srgbClr val="FFC000">
                  <a:hueOff val="8316554"/>
                  <a:satOff val="-38374"/>
                  <a:lumOff val="1412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87" name="圆角矩形 12"/>
              <p:cNvSpPr/>
              <p:nvPr/>
            </p:nvSpPr>
            <p:spPr>
              <a:xfrm>
                <a:off x="-68230" y="2381316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决策树</a:t>
                </a:r>
                <a:r>
                  <a:rPr lang="en-US" altLang="zh-CN" sz="1600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1600" b="1" kern="1200" dirty="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数千</a:t>
                </a:r>
                <a:endPara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2" name="圆角矩形 14"/>
            <p:cNvSpPr/>
            <p:nvPr/>
          </p:nvSpPr>
          <p:spPr>
            <a:xfrm>
              <a:off x="8237284" y="5047532"/>
              <a:ext cx="2403981" cy="4994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marR="0" lvl="0" indent="0" algn="ctr" defTabSz="711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83" name="组合 53"/>
            <p:cNvGrpSpPr/>
            <p:nvPr/>
          </p:nvGrpSpPr>
          <p:grpSpPr>
            <a:xfrm>
              <a:off x="8124539" y="5076291"/>
              <a:ext cx="2526251" cy="553517"/>
              <a:chOff x="-95250" y="2898342"/>
              <a:chExt cx="2526251" cy="553517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-95250" y="2898342"/>
                <a:ext cx="2458021" cy="553517"/>
              </a:xfrm>
              <a:prstGeom prst="roundRect">
                <a:avLst/>
              </a:prstGeom>
              <a:solidFill>
                <a:srgbClr val="FFC000">
                  <a:hueOff val="10395692"/>
                  <a:satOff val="-47968"/>
                  <a:lumOff val="1765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85" name="圆角矩形 4"/>
              <p:cNvSpPr/>
              <p:nvPr/>
            </p:nvSpPr>
            <p:spPr>
              <a:xfrm>
                <a:off x="27020" y="2934887"/>
                <a:ext cx="2403981" cy="4994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60960" tIns="30480" rIns="60960" bIns="30480" numCol="1" spcCol="1270" anchor="ctr" anchorCtr="0">
                <a:noAutofit/>
              </a:bodyPr>
              <a:lstStyle/>
              <a:p>
                <a:pPr marL="0" marR="0" lvl="0" indent="0" algn="ctr" defTabSz="71120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143</a:t>
                </a: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</a:p>
            </p:txBody>
          </p:sp>
        </p:grpSp>
      </p:grpSp>
      <p:sp>
        <p:nvSpPr>
          <p:cNvPr id="96" name="圆角矩形 95"/>
          <p:cNvSpPr/>
          <p:nvPr/>
        </p:nvSpPr>
        <p:spPr>
          <a:xfrm>
            <a:off x="1247775" y="4219085"/>
            <a:ext cx="10010775" cy="6000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89012" y="5387015"/>
            <a:ext cx="102012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传统语音识别</a:t>
            </a:r>
            <a:r>
              <a:rPr lang="en-US" altLang="zh-CN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lang="zh-CN" altLang="en-US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绑定</a:t>
            </a:r>
            <a:r>
              <a:rPr lang="zh-CN" altLang="en-US" sz="1800" kern="1200" dirty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的声韵母</a:t>
            </a:r>
            <a:endParaRPr lang="en-US" altLang="zh-CN" sz="2000" kern="1200" dirty="0">
              <a:solidFill>
                <a:prstClr val="black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defTabSz="9144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altLang="zh-CN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CTC</a:t>
            </a:r>
            <a:r>
              <a:rPr lang="zh-CN" altLang="en-US" sz="1800" kern="1200" dirty="0" smtClean="0">
                <a:solidFill>
                  <a:prstClr val="black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的识别模型：声韵母、绑定的声韵母、音节</a:t>
            </a:r>
            <a:r>
              <a:rPr lang="zh-CN" altLang="en-US" sz="1800" kern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800" kern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字</a:t>
            </a:r>
            <a:endParaRPr lang="en-US" altLang="zh-CN" sz="18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1662" y="1324708"/>
            <a:ext cx="595451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60949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lang="en-US" altLang="zh-CN" sz="2800" dirty="0" smtClean="0"/>
              <a:t>Acoustic Modeling units for Mandarin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79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"/>
    </mc:Choice>
    <mc:Fallback xmlns="">
      <p:transition spd="slow" advTm="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内容占位符 2"/>
          <p:cNvSpPr txBox="1">
            <a:spLocks/>
          </p:cNvSpPr>
          <p:nvPr/>
        </p:nvSpPr>
        <p:spPr>
          <a:xfrm>
            <a:off x="449766" y="1819995"/>
            <a:ext cx="11120569" cy="136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471482" algn="l" defTabSz="914400" rtl="0" eaLnBrk="1" latinLnBrk="0" hangingPunct="1">
              <a:lnSpc>
                <a:spcPct val="90000"/>
              </a:lnSpc>
              <a:spcBef>
                <a:spcPts val="1391"/>
              </a:spcBef>
              <a:spcAft>
                <a:spcPts val="0"/>
              </a:spcAft>
              <a:buSzPct val="158000"/>
              <a:buFontTx/>
              <a:buBlip>
                <a:blip r:embed="rId3"/>
              </a:buBlip>
              <a:defRPr sz="2533" b="1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Hiragino Sans GB W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895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96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8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Method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frequency character</a:t>
            </a:r>
            <a:r>
              <a:rPr lang="zh-CN" altLang="en-US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 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syllable</a:t>
            </a:r>
            <a:endParaRPr lang="zh-CN" altLang="en-US" sz="1800" dirty="0" smtClean="0">
              <a:solidFill>
                <a:sysClr val="windowText" lastClr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8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Advantage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without OOV problem</a:t>
            </a:r>
            <a:r>
              <a:rPr lang="zh-CN" altLang="en-US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； </a:t>
            </a:r>
            <a:r>
              <a:rPr lang="en-US" altLang="zh-CN" sz="1800" dirty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lower</a:t>
            </a:r>
            <a:r>
              <a:rPr lang="en-US" altLang="zh-CN" sz="180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frame rate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15108" y="1254369"/>
            <a:ext cx="668868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en-US" altLang="zh-CN" sz="2800" dirty="0" smtClean="0"/>
              <a:t>Modeling units</a:t>
            </a:r>
            <a:r>
              <a:rPr kumimoji="1" lang="zh-CN" altLang="en-US" sz="2800" dirty="0" smtClean="0"/>
              <a:t>：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Mixed-syllable-character</a:t>
            </a:r>
            <a:endParaRPr kumimoji="0" lang="zh-CN" altLang="en-US" sz="280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0189" y="2752691"/>
            <a:ext cx="51171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en-US" altLang="zh-CN" sz="2800" dirty="0" smtClean="0"/>
              <a:t>Modeling units</a:t>
            </a:r>
            <a:r>
              <a:rPr kumimoji="1" lang="zh-CN" altLang="en-US" sz="2800" dirty="0" smtClean="0"/>
              <a:t>：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All-Character</a:t>
            </a:r>
          </a:p>
          <a:p>
            <a:pPr lvl="1" indent="0"/>
            <a:endParaRPr lang="zh-CN" altLang="en-US" sz="2800" dirty="0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461489" y="3367440"/>
            <a:ext cx="11120569" cy="1367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471482" algn="l" defTabSz="914400" rtl="0" eaLnBrk="1" latinLnBrk="0" hangingPunct="1">
              <a:lnSpc>
                <a:spcPct val="90000"/>
              </a:lnSpc>
              <a:spcBef>
                <a:spcPts val="1391"/>
              </a:spcBef>
              <a:spcAft>
                <a:spcPts val="0"/>
              </a:spcAft>
              <a:buSzPct val="158000"/>
              <a:buFontTx/>
              <a:buBlip>
                <a:blip r:embed="rId3"/>
              </a:buBlip>
              <a:defRPr sz="2533" b="1" kern="12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Hiragino Sans GB W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895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96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Hiragino Sans GB W3"/>
                <a:cs typeface="Hiragino Sans GB W3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8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Method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frequency</a:t>
            </a:r>
            <a:r>
              <a:rPr kumimoji="0" lang="en-US" altLang="zh-CN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rPr>
              <a:t> character+ character mapping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89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aseline="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Advantage</a:t>
            </a:r>
            <a:r>
              <a:rPr lang="zh-CN" altLang="en-US" sz="1800" baseline="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1800" baseline="0" dirty="0" smtClean="0">
                <a:solidFill>
                  <a:sysClr val="windowText" lastClr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small vocabulary size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5" name="标题 1"/>
          <p:cNvSpPr>
            <a:spLocks noGrp="1"/>
          </p:cNvSpPr>
          <p:nvPr>
            <p:ph type="title"/>
          </p:nvPr>
        </p:nvSpPr>
        <p:spPr>
          <a:xfrm>
            <a:off x="608965" y="410307"/>
            <a:ext cx="10961370" cy="708271"/>
          </a:xfrm>
        </p:spPr>
        <p:txBody>
          <a:bodyPr/>
          <a:lstStyle/>
          <a:p>
            <a:r>
              <a:rPr lang="en-US" altLang="zh-CN" sz="2800" b="1" dirty="0" smtClean="0"/>
              <a:t>Mandarin </a:t>
            </a:r>
            <a:r>
              <a:rPr lang="en-US" altLang="zh-CN" sz="2800" b="1" dirty="0"/>
              <a:t>Speech </a:t>
            </a:r>
            <a:r>
              <a:rPr lang="en-US" altLang="zh-CN" sz="2800" b="1" dirty="0" smtClean="0"/>
              <a:t>Recognition with </a:t>
            </a:r>
            <a:r>
              <a:rPr lang="en-US" altLang="zh-CN" sz="2800" b="1" dirty="0"/>
              <a:t>DFSMN-CTC-sMBR</a:t>
            </a:r>
            <a:endParaRPr kumimoji="1" lang="zh-CN" altLang="en-US" sz="2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660899" y="4029730"/>
            <a:ext cx="8120383" cy="2468268"/>
            <a:chOff x="1180253" y="1802346"/>
            <a:chExt cx="8120383" cy="2468268"/>
          </a:xfrm>
        </p:grpSpPr>
        <p:sp>
          <p:nvSpPr>
            <p:cNvPr id="54" name="椭圆 53"/>
            <p:cNvSpPr/>
            <p:nvPr/>
          </p:nvSpPr>
          <p:spPr>
            <a:xfrm>
              <a:off x="3148661" y="2210140"/>
              <a:ext cx="1615850" cy="832966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dirty="0" smtClean="0">
                <a:latin typeface="Calibri" panose="020F0502020204030204"/>
                <a:ea typeface="宋体" charset="-122"/>
                <a:cs typeface="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 smtClean="0">
                  <a:latin typeface="Calibri" panose="020F0502020204030204"/>
                  <a:ea typeface="宋体" charset="-122"/>
                  <a:cs typeface=""/>
                </a:rPr>
                <a:t>frequency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 Character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214315" y="3405107"/>
              <a:ext cx="1550197" cy="849282"/>
            </a:xfrm>
            <a:prstGeom prst="ellipse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OOV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Character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5657310" y="3358556"/>
              <a:ext cx="1427831" cy="912058"/>
            </a:xfrm>
            <a:prstGeom prst="ellipse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Syllable</a:t>
              </a:r>
              <a:endPara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240314" y="3502434"/>
              <a:ext cx="707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宋体" charset="-122"/>
                  <a:cs typeface=""/>
                </a:rPr>
                <a:t>Mapped</a:t>
              </a:r>
              <a:endPara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宋体" charset="-122"/>
                <a:cs typeface="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638009" y="1802346"/>
              <a:ext cx="12121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宋体" charset="-122"/>
                  <a:cs typeface=""/>
                </a:rPr>
                <a:t>  modeling units</a:t>
              </a:r>
              <a:endParaRPr kumimoji="0" lang="zh-CN" alt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宋体" charset="-122"/>
                <a:cs typeface="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180253" y="2858646"/>
              <a:ext cx="1430451" cy="781803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latin typeface="Calibri" panose="020F0502020204030204"/>
                  <a:ea typeface="宋体" charset="-122"/>
                  <a:cs typeface=""/>
                </a:rPr>
                <a:t>All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Characters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399780" y="2127264"/>
              <a:ext cx="1900856" cy="956767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rgbClr val="FFC000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frequency </a:t>
              </a: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宋体" charset="-122"/>
                  <a:cs typeface=""/>
                </a:rPr>
                <a:t>Character</a:t>
              </a:r>
              <a:endPara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charset="-122"/>
                <a:cs typeface=""/>
              </a:endParaRPr>
            </a:p>
          </p:txBody>
        </p:sp>
        <p:cxnSp>
          <p:nvCxnSpPr>
            <p:cNvPr id="62" name="直接箭头连接符 61"/>
            <p:cNvCxnSpPr>
              <a:stCxn id="56" idx="6"/>
              <a:endCxn id="57" idx="2"/>
            </p:cNvCxnSpPr>
            <p:nvPr/>
          </p:nvCxnSpPr>
          <p:spPr>
            <a:xfrm flipV="1">
              <a:off x="4764512" y="3814585"/>
              <a:ext cx="892798" cy="1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57" idx="6"/>
              <a:endCxn id="61" idx="4"/>
            </p:cNvCxnSpPr>
            <p:nvPr/>
          </p:nvCxnSpPr>
          <p:spPr>
            <a:xfrm flipV="1">
              <a:off x="7085141" y="3084031"/>
              <a:ext cx="1265067" cy="73055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54" idx="6"/>
              <a:endCxn id="61" idx="2"/>
            </p:cNvCxnSpPr>
            <p:nvPr/>
          </p:nvCxnSpPr>
          <p:spPr>
            <a:xfrm flipV="1">
              <a:off x="4764511" y="2605648"/>
              <a:ext cx="2635269" cy="209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endCxn id="57" idx="0"/>
            </p:cNvCxnSpPr>
            <p:nvPr/>
          </p:nvCxnSpPr>
          <p:spPr>
            <a:xfrm>
              <a:off x="6361472" y="2625213"/>
              <a:ext cx="9754" cy="7333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60" idx="6"/>
              <a:endCxn id="54" idx="2"/>
            </p:cNvCxnSpPr>
            <p:nvPr/>
          </p:nvCxnSpPr>
          <p:spPr>
            <a:xfrm flipV="1">
              <a:off x="2610704" y="2626623"/>
              <a:ext cx="537957" cy="6229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60" idx="6"/>
              <a:endCxn id="56" idx="2"/>
            </p:cNvCxnSpPr>
            <p:nvPr/>
          </p:nvCxnSpPr>
          <p:spPr>
            <a:xfrm>
              <a:off x="2610704" y="3249548"/>
              <a:ext cx="603611" cy="580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031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" y="1125416"/>
            <a:ext cx="6017981" cy="55488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30765" y="1359877"/>
            <a:ext cx="5521702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just" defTabSz="60949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Why DFSMN 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？</a:t>
            </a: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defTabSz="60949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eedforward architecture</a:t>
            </a:r>
          </a:p>
          <a:p>
            <a:pPr marL="342900" marR="0" indent="-342900" defTabSz="60949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smtClean="0">
                <a:solidFill>
                  <a:schemeClr val="tx1"/>
                </a:solidFill>
              </a:rPr>
              <a:t>Effectively model long-term dependency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FF0000"/>
                </a:solidFill>
              </a:rPr>
              <a:t>Acoustic Modeling units</a:t>
            </a:r>
            <a:endParaRPr lang="en-US" altLang="zh-CN" dirty="0">
              <a:solidFill>
                <a:srgbClr val="FF0000"/>
              </a:solidFill>
            </a:endParaRPr>
          </a:p>
          <a:p>
            <a:pPr marR="0" defTabSz="60949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4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08" y="3638917"/>
            <a:ext cx="5833895" cy="239846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08965" y="410307"/>
            <a:ext cx="10961370" cy="708271"/>
          </a:xfrm>
        </p:spPr>
        <p:txBody>
          <a:bodyPr/>
          <a:lstStyle/>
          <a:p>
            <a:r>
              <a:rPr lang="en-US" altLang="zh-CN" sz="2800" b="1" dirty="0" smtClean="0"/>
              <a:t>Mandarin </a:t>
            </a:r>
            <a:r>
              <a:rPr lang="en-US" altLang="zh-CN" sz="2800" b="1" dirty="0"/>
              <a:t>Speech </a:t>
            </a:r>
            <a:r>
              <a:rPr lang="en-US" altLang="zh-CN" sz="2800" b="1" dirty="0" smtClean="0"/>
              <a:t>Recognition with DFSMN-CTC-sMBR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33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20000-hours-task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895435"/>
              </p:ext>
            </p:extLst>
          </p:nvPr>
        </p:nvGraphicFramePr>
        <p:xfrm>
          <a:off x="6994244" y="2942343"/>
          <a:ext cx="4943557" cy="3044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7355794" y="2473268"/>
            <a:ext cx="3927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1" indent="0"/>
            <a:r>
              <a:rPr lang="en-US" altLang="zh-CN" b="1" dirty="0" smtClean="0"/>
              <a:t>Real Time Factor 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RTF</a:t>
            </a:r>
            <a:r>
              <a:rPr lang="zh-CN" altLang="en-US" b="1" dirty="0" smtClean="0"/>
              <a:t>）</a:t>
            </a:r>
            <a:endParaRPr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9" y="2303219"/>
            <a:ext cx="6694085" cy="3757613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08965" y="410307"/>
            <a:ext cx="10961370" cy="708271"/>
          </a:xfrm>
        </p:spPr>
        <p:txBody>
          <a:bodyPr/>
          <a:lstStyle/>
          <a:p>
            <a:r>
              <a:rPr lang="en-US" altLang="zh-CN" sz="2800" b="1" dirty="0" smtClean="0"/>
              <a:t>DFSMN-CTC-sMBR</a:t>
            </a:r>
            <a:r>
              <a:rPr lang="zh-CN" altLang="en-US" sz="2800" b="1" dirty="0" smtClean="0"/>
              <a:t> </a:t>
            </a:r>
            <a:r>
              <a:rPr lang="en-US" altLang="zh-CN" sz="2800" b="1" dirty="0"/>
              <a:t>for Mandarin Speech </a:t>
            </a:r>
            <a:r>
              <a:rPr lang="en-US" altLang="zh-CN" sz="2800" b="1" dirty="0" smtClean="0"/>
              <a:t>Recognition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507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Language-Universal Mandarin-English </a:t>
            </a:r>
            <a:r>
              <a:rPr lang="en-US" altLang="zh-CN" sz="2800" b="1" dirty="0" smtClean="0"/>
              <a:t>ASR</a:t>
            </a:r>
            <a:endParaRPr lang="en-US" altLang="zh-CN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0688" y="1424354"/>
            <a:ext cx="10961370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Background: language-specific ASR system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Language-Universal Mandarin-English </a:t>
            </a:r>
            <a:r>
              <a:rPr lang="en-US" altLang="zh-CN" sz="2400" dirty="0" smtClean="0"/>
              <a:t>ASR System</a:t>
            </a:r>
          </a:p>
          <a:p>
            <a:pPr marL="937979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ASR system can recognize Mandarin, English and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code-switching </a:t>
            </a:r>
            <a:r>
              <a:rPr lang="en-US" altLang="zh-CN" sz="2000" dirty="0"/>
              <a:t>speech without</a:t>
            </a:r>
            <a:br>
              <a:rPr lang="en-US" altLang="zh-CN" sz="2000" dirty="0"/>
            </a:br>
            <a:r>
              <a:rPr lang="en-US" altLang="zh-CN" sz="2000" dirty="0"/>
              <a:t>any language-specific </a:t>
            </a:r>
            <a:r>
              <a:rPr lang="en-US" altLang="zh-CN" sz="2000" dirty="0" smtClean="0"/>
              <a:t>information.</a:t>
            </a:r>
          </a:p>
          <a:p>
            <a:pPr marL="357315" indent="-342900"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 </a:t>
            </a:r>
            <a:r>
              <a:rPr lang="en-US" altLang="zh-CN" sz="2400" dirty="0" smtClean="0"/>
              <a:t>Challenge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How to model two languages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Code-switching </a:t>
            </a:r>
            <a:r>
              <a:rPr lang="en-US" altLang="zh-CN" sz="2000" dirty="0" smtClean="0"/>
              <a:t>acoustic &amp; text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Discriminative acoustic score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Our works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CTC-sMBR</a:t>
            </a:r>
            <a:endParaRPr lang="en-US" altLang="zh-CN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Bilingual-AM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Word Space Mapping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 marL="609494" lvl="1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4401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0.7|0.2|1.7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2|4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1|1.6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0949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666</Words>
  <Application>Microsoft Office PowerPoint</Application>
  <PresentationFormat>自定义</PresentationFormat>
  <Paragraphs>245</Paragraphs>
  <Slides>18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Hiragino Sans GB W3</vt:lpstr>
      <vt:lpstr>Myriad Pro</vt:lpstr>
      <vt:lpstr>SimSun</vt:lpstr>
      <vt:lpstr>SimSun</vt:lpstr>
      <vt:lpstr>Microsoft YaHei</vt:lpstr>
      <vt:lpstr>Microsoft YaHei</vt:lpstr>
      <vt:lpstr>Arial</vt:lpstr>
      <vt:lpstr>Calibri</vt:lpstr>
      <vt:lpstr>Helvetica</vt:lpstr>
      <vt:lpstr>Wingdings</vt:lpstr>
      <vt:lpstr>Office 主题</vt:lpstr>
      <vt:lpstr>1_Office 主题</vt:lpstr>
      <vt:lpstr>ASRU中英混杂语音识别挑战赛线下技术交流会</vt:lpstr>
      <vt:lpstr>Main</vt:lpstr>
      <vt:lpstr>Speech Recognition</vt:lpstr>
      <vt:lpstr>CTC based Acoustic Modeling</vt:lpstr>
      <vt:lpstr>Mandarin Speech Recognition with DFSMN-CTC-sMBR</vt:lpstr>
      <vt:lpstr>Mandarin Speech Recognition with DFSMN-CTC-sMBR</vt:lpstr>
      <vt:lpstr>Mandarin Speech Recognition with DFSMN-CTC-sMBR</vt:lpstr>
      <vt:lpstr>DFSMN-CTC-sMBR for Mandarin Speech Recognition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Language-Universal Mandarin-English ASR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程政福</dc:creator>
  <cp:lastModifiedBy>谵良</cp:lastModifiedBy>
  <cp:revision>317</cp:revision>
  <dcterms:modified xsi:type="dcterms:W3CDTF">2019-11-21T10:02:28Z</dcterms:modified>
</cp:coreProperties>
</file>